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diagrams/quickStyle2.xml" ContentType="application/vnd.openxmlformats-officedocument.drawingml.diagramStyl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9"/>
  </p:notesMasterIdLst>
  <p:sldIdLst>
    <p:sldId id="263" r:id="rId2"/>
    <p:sldId id="291" r:id="rId3"/>
    <p:sldId id="294" r:id="rId4"/>
    <p:sldId id="381" r:id="rId5"/>
    <p:sldId id="424" r:id="rId6"/>
    <p:sldId id="307" r:id="rId7"/>
    <p:sldId id="390" r:id="rId8"/>
    <p:sldId id="364" r:id="rId9"/>
    <p:sldId id="308" r:id="rId10"/>
    <p:sldId id="418" r:id="rId11"/>
    <p:sldId id="388" r:id="rId12"/>
    <p:sldId id="305" r:id="rId13"/>
    <p:sldId id="426" r:id="rId14"/>
    <p:sldId id="265" r:id="rId15"/>
    <p:sldId id="401" r:id="rId16"/>
    <p:sldId id="433" r:id="rId17"/>
    <p:sldId id="434" r:id="rId18"/>
    <p:sldId id="435" r:id="rId19"/>
    <p:sldId id="436" r:id="rId20"/>
    <p:sldId id="437" r:id="rId21"/>
    <p:sldId id="438" r:id="rId22"/>
    <p:sldId id="439" r:id="rId23"/>
    <p:sldId id="256" r:id="rId24"/>
    <p:sldId id="343" r:id="rId25"/>
    <p:sldId id="430" r:id="rId26"/>
    <p:sldId id="268" r:id="rId27"/>
    <p:sldId id="429" r:id="rId28"/>
    <p:sldId id="419" r:id="rId29"/>
    <p:sldId id="431" r:id="rId30"/>
    <p:sldId id="421" r:id="rId31"/>
    <p:sldId id="342" r:id="rId32"/>
    <p:sldId id="422" r:id="rId33"/>
    <p:sldId id="413" r:id="rId34"/>
    <p:sldId id="414" r:id="rId35"/>
    <p:sldId id="417" r:id="rId36"/>
    <p:sldId id="416" r:id="rId37"/>
    <p:sldId id="415" r:id="rId38"/>
    <p:sldId id="423" r:id="rId39"/>
    <p:sldId id="270" r:id="rId40"/>
    <p:sldId id="274" r:id="rId41"/>
    <p:sldId id="385" r:id="rId42"/>
    <p:sldId id="427" r:id="rId43"/>
    <p:sldId id="428" r:id="rId44"/>
    <p:sldId id="269" r:id="rId45"/>
    <p:sldId id="284" r:id="rId46"/>
    <p:sldId id="368" r:id="rId47"/>
    <p:sldId id="360" r:id="rId48"/>
    <p:sldId id="361" r:id="rId49"/>
    <p:sldId id="432" r:id="rId50"/>
    <p:sldId id="440" r:id="rId51"/>
    <p:sldId id="445" r:id="rId52"/>
    <p:sldId id="441" r:id="rId53"/>
    <p:sldId id="446" r:id="rId54"/>
    <p:sldId id="442" r:id="rId55"/>
    <p:sldId id="447" r:id="rId56"/>
    <p:sldId id="443" r:id="rId57"/>
    <p:sldId id="444" r:id="rId58"/>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2" autoAdjust="0"/>
    <p:restoredTop sz="94676" autoAdjust="0"/>
  </p:normalViewPr>
  <p:slideViewPr>
    <p:cSldViewPr>
      <p:cViewPr>
        <p:scale>
          <a:sx n="94" d="100"/>
          <a:sy n="94" d="100"/>
        </p:scale>
        <p:origin x="-2028"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3270C9-3A0C-40A6-8ADB-E65B24250A0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da-DK"/>
        </a:p>
      </dgm:t>
    </dgm:pt>
    <dgm:pt modelId="{3481C513-3FDE-4D1B-8EF0-D9EF0F8BB290}">
      <dgm:prSet custT="1"/>
      <dgm:spPr/>
      <dgm:t>
        <a:bodyPr/>
        <a:lstStyle/>
        <a:p>
          <a:pPr rtl="0"/>
          <a:r>
            <a:rPr lang="da-DK" sz="1800" dirty="0" err="1" smtClean="0"/>
            <a:t>Arbejds-gruppe</a:t>
          </a:r>
          <a:endParaRPr lang="da-DK" sz="1800" dirty="0"/>
        </a:p>
      </dgm:t>
    </dgm:pt>
    <dgm:pt modelId="{1703B101-8768-4753-90E6-314382F3180C}" type="parTrans" cxnId="{8DAC7E9B-6504-43EA-AF0D-7806B39C1A4C}">
      <dgm:prSet/>
      <dgm:spPr/>
      <dgm:t>
        <a:bodyPr/>
        <a:lstStyle/>
        <a:p>
          <a:endParaRPr lang="da-DK" sz="2400"/>
        </a:p>
      </dgm:t>
    </dgm:pt>
    <dgm:pt modelId="{A0E16B77-513F-4B36-89A6-1F8A84427F6D}" type="sibTrans" cxnId="{8DAC7E9B-6504-43EA-AF0D-7806B39C1A4C}">
      <dgm:prSet/>
      <dgm:spPr/>
      <dgm:t>
        <a:bodyPr/>
        <a:lstStyle/>
        <a:p>
          <a:endParaRPr lang="da-DK" sz="2400"/>
        </a:p>
      </dgm:t>
    </dgm:pt>
    <dgm:pt modelId="{A2248AFF-EB4C-4ABE-BA03-56D80E1768BF}">
      <dgm:prSet custT="1"/>
      <dgm:spPr/>
      <dgm:t>
        <a:bodyPr/>
        <a:lstStyle/>
        <a:p>
          <a:pPr rtl="0"/>
          <a:r>
            <a:rPr lang="da-DK" sz="1800" dirty="0" smtClean="0"/>
            <a:t>Involveringsmøde </a:t>
          </a:r>
          <a:endParaRPr lang="da-DK" sz="1800" dirty="0"/>
        </a:p>
      </dgm:t>
    </dgm:pt>
    <dgm:pt modelId="{C1F2638E-813B-4F08-8A9D-46011618ECBA}" type="parTrans" cxnId="{3DF5715F-3C47-464A-AB83-7C3AF6CFDF12}">
      <dgm:prSet/>
      <dgm:spPr/>
      <dgm:t>
        <a:bodyPr/>
        <a:lstStyle/>
        <a:p>
          <a:endParaRPr lang="da-DK" sz="2400"/>
        </a:p>
      </dgm:t>
    </dgm:pt>
    <dgm:pt modelId="{E7C1B133-1032-4FA3-9811-8544E208BBCD}" type="sibTrans" cxnId="{3DF5715F-3C47-464A-AB83-7C3AF6CFDF12}">
      <dgm:prSet/>
      <dgm:spPr/>
      <dgm:t>
        <a:bodyPr/>
        <a:lstStyle/>
        <a:p>
          <a:endParaRPr lang="da-DK" sz="2400"/>
        </a:p>
      </dgm:t>
    </dgm:pt>
    <dgm:pt modelId="{35486B84-AAF3-4F67-994D-B6FDFFB41183}">
      <dgm:prSet custT="1"/>
      <dgm:spPr/>
      <dgm:t>
        <a:bodyPr/>
        <a:lstStyle/>
        <a:p>
          <a:pPr rtl="0"/>
          <a:r>
            <a:rPr lang="da-DK" sz="1800" dirty="0" smtClean="0"/>
            <a:t>Oplæg</a:t>
          </a:r>
          <a:endParaRPr lang="da-DK" sz="1800" dirty="0"/>
        </a:p>
      </dgm:t>
    </dgm:pt>
    <dgm:pt modelId="{0342CF52-1744-4255-B090-CF4B5F2ADC80}" type="parTrans" cxnId="{E0F7FAC4-D214-4065-8757-0365D4D62360}">
      <dgm:prSet/>
      <dgm:spPr/>
      <dgm:t>
        <a:bodyPr/>
        <a:lstStyle/>
        <a:p>
          <a:endParaRPr lang="da-DK" sz="2400"/>
        </a:p>
      </dgm:t>
    </dgm:pt>
    <dgm:pt modelId="{CFD08FAD-8825-4E4F-8891-943CA77E3D91}" type="sibTrans" cxnId="{E0F7FAC4-D214-4065-8757-0365D4D62360}">
      <dgm:prSet/>
      <dgm:spPr/>
      <dgm:t>
        <a:bodyPr/>
        <a:lstStyle/>
        <a:p>
          <a:endParaRPr lang="da-DK" sz="2400"/>
        </a:p>
      </dgm:t>
    </dgm:pt>
    <dgm:pt modelId="{E5B2F8F0-EEA4-4CCC-B7F7-CBA9F26887A5}">
      <dgm:prSet custT="1"/>
      <dgm:spPr/>
      <dgm:t>
        <a:bodyPr/>
        <a:lstStyle/>
        <a:p>
          <a:pPr rtl="0"/>
          <a:r>
            <a:rPr lang="da-DK" sz="1800" dirty="0" smtClean="0"/>
            <a:t>Høring</a:t>
          </a:r>
          <a:endParaRPr lang="da-DK" sz="1800" dirty="0"/>
        </a:p>
      </dgm:t>
    </dgm:pt>
    <dgm:pt modelId="{7A2267C9-B745-4156-A1BB-2FF8DA57E67B}" type="parTrans" cxnId="{03B9840B-C716-497D-BD1C-A082EE8F652A}">
      <dgm:prSet/>
      <dgm:spPr/>
      <dgm:t>
        <a:bodyPr/>
        <a:lstStyle/>
        <a:p>
          <a:endParaRPr lang="da-DK" sz="2400"/>
        </a:p>
      </dgm:t>
    </dgm:pt>
    <dgm:pt modelId="{010B3AEF-4C50-4377-ADE3-E3FB56B50110}" type="sibTrans" cxnId="{03B9840B-C716-497D-BD1C-A082EE8F652A}">
      <dgm:prSet/>
      <dgm:spPr/>
      <dgm:t>
        <a:bodyPr/>
        <a:lstStyle/>
        <a:p>
          <a:endParaRPr lang="da-DK" sz="2400"/>
        </a:p>
      </dgm:t>
    </dgm:pt>
    <dgm:pt modelId="{2DE5EE54-4A02-4DF7-BED0-B0AEDE816034}">
      <dgm:prSet custT="1"/>
      <dgm:spPr/>
      <dgm:t>
        <a:bodyPr/>
        <a:lstStyle/>
        <a:p>
          <a:pPr rtl="0"/>
          <a:r>
            <a:rPr lang="da-DK" sz="1800" dirty="0" smtClean="0"/>
            <a:t>Forslag</a:t>
          </a:r>
          <a:endParaRPr lang="da-DK" sz="1800" dirty="0"/>
        </a:p>
      </dgm:t>
    </dgm:pt>
    <dgm:pt modelId="{2775BC40-0DFE-4290-A1E0-7EAE24908E34}" type="parTrans" cxnId="{A3D776BA-6299-4F6B-AACF-EF0A7903179C}">
      <dgm:prSet/>
      <dgm:spPr/>
      <dgm:t>
        <a:bodyPr/>
        <a:lstStyle/>
        <a:p>
          <a:endParaRPr lang="da-DK" sz="2400"/>
        </a:p>
      </dgm:t>
    </dgm:pt>
    <dgm:pt modelId="{78CDAC17-912D-4416-9058-42DB922DE0A0}" type="sibTrans" cxnId="{A3D776BA-6299-4F6B-AACF-EF0A7903179C}">
      <dgm:prSet/>
      <dgm:spPr/>
      <dgm:t>
        <a:bodyPr/>
        <a:lstStyle/>
        <a:p>
          <a:endParaRPr lang="da-DK" sz="2400"/>
        </a:p>
      </dgm:t>
    </dgm:pt>
    <dgm:pt modelId="{BC5155B7-28BD-4E23-A5E7-D9E8B746E905}" type="pres">
      <dgm:prSet presAssocID="{173270C9-3A0C-40A6-8ADB-E65B24250A09}" presName="CompostProcess" presStyleCnt="0">
        <dgm:presLayoutVars>
          <dgm:dir/>
          <dgm:resizeHandles val="exact"/>
        </dgm:presLayoutVars>
      </dgm:prSet>
      <dgm:spPr/>
      <dgm:t>
        <a:bodyPr/>
        <a:lstStyle/>
        <a:p>
          <a:endParaRPr lang="da-DK"/>
        </a:p>
      </dgm:t>
    </dgm:pt>
    <dgm:pt modelId="{E6D805EC-384D-4DC8-B74E-FBC8F5539C21}" type="pres">
      <dgm:prSet presAssocID="{173270C9-3A0C-40A6-8ADB-E65B24250A09}" presName="arrow" presStyleLbl="bgShp" presStyleIdx="0" presStyleCnt="1"/>
      <dgm:spPr/>
    </dgm:pt>
    <dgm:pt modelId="{7B5359D8-5FB1-445E-BD76-C6964A55DD35}" type="pres">
      <dgm:prSet presAssocID="{173270C9-3A0C-40A6-8ADB-E65B24250A09}" presName="linearProcess" presStyleCnt="0"/>
      <dgm:spPr/>
    </dgm:pt>
    <dgm:pt modelId="{451F062D-864D-4A08-9F2B-DFE3E0D94479}" type="pres">
      <dgm:prSet presAssocID="{3481C513-3FDE-4D1B-8EF0-D9EF0F8BB290}" presName="textNode" presStyleLbl="node1" presStyleIdx="0" presStyleCnt="5">
        <dgm:presLayoutVars>
          <dgm:bulletEnabled val="1"/>
        </dgm:presLayoutVars>
      </dgm:prSet>
      <dgm:spPr/>
      <dgm:t>
        <a:bodyPr/>
        <a:lstStyle/>
        <a:p>
          <a:endParaRPr lang="da-DK"/>
        </a:p>
      </dgm:t>
    </dgm:pt>
    <dgm:pt modelId="{E3FC227F-7862-48E2-8899-81A5CC28C4C4}" type="pres">
      <dgm:prSet presAssocID="{A0E16B77-513F-4B36-89A6-1F8A84427F6D}" presName="sibTrans" presStyleCnt="0"/>
      <dgm:spPr/>
    </dgm:pt>
    <dgm:pt modelId="{A64A7C37-60C1-439C-AB01-8BC92BDD276A}" type="pres">
      <dgm:prSet presAssocID="{A2248AFF-EB4C-4ABE-BA03-56D80E1768BF}" presName="textNode" presStyleLbl="node1" presStyleIdx="1" presStyleCnt="5">
        <dgm:presLayoutVars>
          <dgm:bulletEnabled val="1"/>
        </dgm:presLayoutVars>
      </dgm:prSet>
      <dgm:spPr/>
      <dgm:t>
        <a:bodyPr/>
        <a:lstStyle/>
        <a:p>
          <a:endParaRPr lang="da-DK"/>
        </a:p>
      </dgm:t>
    </dgm:pt>
    <dgm:pt modelId="{5C6B5F28-8AC0-4E65-99A5-D1026624CE25}" type="pres">
      <dgm:prSet presAssocID="{E7C1B133-1032-4FA3-9811-8544E208BBCD}" presName="sibTrans" presStyleCnt="0"/>
      <dgm:spPr/>
    </dgm:pt>
    <dgm:pt modelId="{D8355079-4488-4E8C-A3E6-E80999594B92}" type="pres">
      <dgm:prSet presAssocID="{35486B84-AAF3-4F67-994D-B6FDFFB41183}" presName="textNode" presStyleLbl="node1" presStyleIdx="2" presStyleCnt="5">
        <dgm:presLayoutVars>
          <dgm:bulletEnabled val="1"/>
        </dgm:presLayoutVars>
      </dgm:prSet>
      <dgm:spPr/>
      <dgm:t>
        <a:bodyPr/>
        <a:lstStyle/>
        <a:p>
          <a:endParaRPr lang="da-DK"/>
        </a:p>
      </dgm:t>
    </dgm:pt>
    <dgm:pt modelId="{BA43536A-3307-4A46-A403-2CBDA17326AC}" type="pres">
      <dgm:prSet presAssocID="{CFD08FAD-8825-4E4F-8891-943CA77E3D91}" presName="sibTrans" presStyleCnt="0"/>
      <dgm:spPr/>
    </dgm:pt>
    <dgm:pt modelId="{C279ABD1-76FE-4E18-BDDF-F30A8CED8BAA}" type="pres">
      <dgm:prSet presAssocID="{E5B2F8F0-EEA4-4CCC-B7F7-CBA9F26887A5}" presName="textNode" presStyleLbl="node1" presStyleIdx="3" presStyleCnt="5">
        <dgm:presLayoutVars>
          <dgm:bulletEnabled val="1"/>
        </dgm:presLayoutVars>
      </dgm:prSet>
      <dgm:spPr/>
      <dgm:t>
        <a:bodyPr/>
        <a:lstStyle/>
        <a:p>
          <a:endParaRPr lang="da-DK"/>
        </a:p>
      </dgm:t>
    </dgm:pt>
    <dgm:pt modelId="{BE8DE5EA-C740-47F6-9741-5B897E28A2AE}" type="pres">
      <dgm:prSet presAssocID="{010B3AEF-4C50-4377-ADE3-E3FB56B50110}" presName="sibTrans" presStyleCnt="0"/>
      <dgm:spPr/>
    </dgm:pt>
    <dgm:pt modelId="{B723F393-C198-47F6-A164-4EC80A9A7AEE}" type="pres">
      <dgm:prSet presAssocID="{2DE5EE54-4A02-4DF7-BED0-B0AEDE816034}" presName="textNode" presStyleLbl="node1" presStyleIdx="4" presStyleCnt="5">
        <dgm:presLayoutVars>
          <dgm:bulletEnabled val="1"/>
        </dgm:presLayoutVars>
      </dgm:prSet>
      <dgm:spPr/>
      <dgm:t>
        <a:bodyPr/>
        <a:lstStyle/>
        <a:p>
          <a:endParaRPr lang="da-DK"/>
        </a:p>
      </dgm:t>
    </dgm:pt>
  </dgm:ptLst>
  <dgm:cxnLst>
    <dgm:cxn modelId="{8DAC7E9B-6504-43EA-AF0D-7806B39C1A4C}" srcId="{173270C9-3A0C-40A6-8ADB-E65B24250A09}" destId="{3481C513-3FDE-4D1B-8EF0-D9EF0F8BB290}" srcOrd="0" destOrd="0" parTransId="{1703B101-8768-4753-90E6-314382F3180C}" sibTransId="{A0E16B77-513F-4B36-89A6-1F8A84427F6D}"/>
    <dgm:cxn modelId="{3DF5715F-3C47-464A-AB83-7C3AF6CFDF12}" srcId="{173270C9-3A0C-40A6-8ADB-E65B24250A09}" destId="{A2248AFF-EB4C-4ABE-BA03-56D80E1768BF}" srcOrd="1" destOrd="0" parTransId="{C1F2638E-813B-4F08-8A9D-46011618ECBA}" sibTransId="{E7C1B133-1032-4FA3-9811-8544E208BBCD}"/>
    <dgm:cxn modelId="{8F9CF95D-03E5-4571-8DE1-6BF45E07D4D7}" type="presOf" srcId="{3481C513-3FDE-4D1B-8EF0-D9EF0F8BB290}" destId="{451F062D-864D-4A08-9F2B-DFE3E0D94479}" srcOrd="0" destOrd="0" presId="urn:microsoft.com/office/officeart/2005/8/layout/hProcess9"/>
    <dgm:cxn modelId="{A3D776BA-6299-4F6B-AACF-EF0A7903179C}" srcId="{173270C9-3A0C-40A6-8ADB-E65B24250A09}" destId="{2DE5EE54-4A02-4DF7-BED0-B0AEDE816034}" srcOrd="4" destOrd="0" parTransId="{2775BC40-0DFE-4290-A1E0-7EAE24908E34}" sibTransId="{78CDAC17-912D-4416-9058-42DB922DE0A0}"/>
    <dgm:cxn modelId="{27BF0B93-9260-43BC-A80F-71A11209287A}" type="presOf" srcId="{2DE5EE54-4A02-4DF7-BED0-B0AEDE816034}" destId="{B723F393-C198-47F6-A164-4EC80A9A7AEE}" srcOrd="0" destOrd="0" presId="urn:microsoft.com/office/officeart/2005/8/layout/hProcess9"/>
    <dgm:cxn modelId="{74608BAE-2AF7-481E-97F7-0D4540AD9B5C}" type="presOf" srcId="{A2248AFF-EB4C-4ABE-BA03-56D80E1768BF}" destId="{A64A7C37-60C1-439C-AB01-8BC92BDD276A}" srcOrd="0" destOrd="0" presId="urn:microsoft.com/office/officeart/2005/8/layout/hProcess9"/>
    <dgm:cxn modelId="{DC27F02B-EF84-4C5B-B27A-33A8F37AB6D4}" type="presOf" srcId="{173270C9-3A0C-40A6-8ADB-E65B24250A09}" destId="{BC5155B7-28BD-4E23-A5E7-D9E8B746E905}" srcOrd="0" destOrd="0" presId="urn:microsoft.com/office/officeart/2005/8/layout/hProcess9"/>
    <dgm:cxn modelId="{E0F7FAC4-D214-4065-8757-0365D4D62360}" srcId="{173270C9-3A0C-40A6-8ADB-E65B24250A09}" destId="{35486B84-AAF3-4F67-994D-B6FDFFB41183}" srcOrd="2" destOrd="0" parTransId="{0342CF52-1744-4255-B090-CF4B5F2ADC80}" sibTransId="{CFD08FAD-8825-4E4F-8891-943CA77E3D91}"/>
    <dgm:cxn modelId="{1BEAF82A-CE91-44B7-B6CE-A26191190572}" type="presOf" srcId="{E5B2F8F0-EEA4-4CCC-B7F7-CBA9F26887A5}" destId="{C279ABD1-76FE-4E18-BDDF-F30A8CED8BAA}" srcOrd="0" destOrd="0" presId="urn:microsoft.com/office/officeart/2005/8/layout/hProcess9"/>
    <dgm:cxn modelId="{653471F6-731D-45ED-AEF1-D5ECA136C9D0}" type="presOf" srcId="{35486B84-AAF3-4F67-994D-B6FDFFB41183}" destId="{D8355079-4488-4E8C-A3E6-E80999594B92}" srcOrd="0" destOrd="0" presId="urn:microsoft.com/office/officeart/2005/8/layout/hProcess9"/>
    <dgm:cxn modelId="{03B9840B-C716-497D-BD1C-A082EE8F652A}" srcId="{173270C9-3A0C-40A6-8ADB-E65B24250A09}" destId="{E5B2F8F0-EEA4-4CCC-B7F7-CBA9F26887A5}" srcOrd="3" destOrd="0" parTransId="{7A2267C9-B745-4156-A1BB-2FF8DA57E67B}" sibTransId="{010B3AEF-4C50-4377-ADE3-E3FB56B50110}"/>
    <dgm:cxn modelId="{DF762B03-0C23-4558-A6FE-05C99A27030A}" type="presParOf" srcId="{BC5155B7-28BD-4E23-A5E7-D9E8B746E905}" destId="{E6D805EC-384D-4DC8-B74E-FBC8F5539C21}" srcOrd="0" destOrd="0" presId="urn:microsoft.com/office/officeart/2005/8/layout/hProcess9"/>
    <dgm:cxn modelId="{1187F3AF-18DC-425F-B080-8CE7BC9E5066}" type="presParOf" srcId="{BC5155B7-28BD-4E23-A5E7-D9E8B746E905}" destId="{7B5359D8-5FB1-445E-BD76-C6964A55DD35}" srcOrd="1" destOrd="0" presId="urn:microsoft.com/office/officeart/2005/8/layout/hProcess9"/>
    <dgm:cxn modelId="{3A9203E8-E919-4761-8376-B242F4F74BDE}" type="presParOf" srcId="{7B5359D8-5FB1-445E-BD76-C6964A55DD35}" destId="{451F062D-864D-4A08-9F2B-DFE3E0D94479}" srcOrd="0" destOrd="0" presId="urn:microsoft.com/office/officeart/2005/8/layout/hProcess9"/>
    <dgm:cxn modelId="{23F84734-EC91-440F-B15A-D00FC993B0A7}" type="presParOf" srcId="{7B5359D8-5FB1-445E-BD76-C6964A55DD35}" destId="{E3FC227F-7862-48E2-8899-81A5CC28C4C4}" srcOrd="1" destOrd="0" presId="urn:microsoft.com/office/officeart/2005/8/layout/hProcess9"/>
    <dgm:cxn modelId="{BB3D4D17-3B96-403A-8530-197059760330}" type="presParOf" srcId="{7B5359D8-5FB1-445E-BD76-C6964A55DD35}" destId="{A64A7C37-60C1-439C-AB01-8BC92BDD276A}" srcOrd="2" destOrd="0" presId="urn:microsoft.com/office/officeart/2005/8/layout/hProcess9"/>
    <dgm:cxn modelId="{66E9328D-351F-4787-919F-3C8CE7363F3D}" type="presParOf" srcId="{7B5359D8-5FB1-445E-BD76-C6964A55DD35}" destId="{5C6B5F28-8AC0-4E65-99A5-D1026624CE25}" srcOrd="3" destOrd="0" presId="urn:microsoft.com/office/officeart/2005/8/layout/hProcess9"/>
    <dgm:cxn modelId="{A1E92553-6E20-409E-A2D4-316E90BC16EE}" type="presParOf" srcId="{7B5359D8-5FB1-445E-BD76-C6964A55DD35}" destId="{D8355079-4488-4E8C-A3E6-E80999594B92}" srcOrd="4" destOrd="0" presId="urn:microsoft.com/office/officeart/2005/8/layout/hProcess9"/>
    <dgm:cxn modelId="{6A33A71B-430D-4FA3-BF62-CC435C1E936F}" type="presParOf" srcId="{7B5359D8-5FB1-445E-BD76-C6964A55DD35}" destId="{BA43536A-3307-4A46-A403-2CBDA17326AC}" srcOrd="5" destOrd="0" presId="urn:microsoft.com/office/officeart/2005/8/layout/hProcess9"/>
    <dgm:cxn modelId="{E6B29EA9-15B8-4B87-A65F-9F42D96C8BB4}" type="presParOf" srcId="{7B5359D8-5FB1-445E-BD76-C6964A55DD35}" destId="{C279ABD1-76FE-4E18-BDDF-F30A8CED8BAA}" srcOrd="6" destOrd="0" presId="urn:microsoft.com/office/officeart/2005/8/layout/hProcess9"/>
    <dgm:cxn modelId="{BE8D4CE6-C19D-4D99-B6E6-1A7D68805736}" type="presParOf" srcId="{7B5359D8-5FB1-445E-BD76-C6964A55DD35}" destId="{BE8DE5EA-C740-47F6-9741-5B897E28A2AE}" srcOrd="7" destOrd="0" presId="urn:microsoft.com/office/officeart/2005/8/layout/hProcess9"/>
    <dgm:cxn modelId="{E9C434D3-2E60-4C2A-AD31-A9A2C7235C49}" type="presParOf" srcId="{7B5359D8-5FB1-445E-BD76-C6964A55DD35}" destId="{B723F393-C198-47F6-A164-4EC80A9A7AEE}" srcOrd="8" destOrd="0" presId="urn:microsoft.com/office/officeart/2005/8/layout/hProcess9"/>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79096A-A64A-4530-9EB4-5607B1BEAED8}"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da-DK"/>
        </a:p>
      </dgm:t>
    </dgm:pt>
    <dgm:pt modelId="{9BCCE03A-C11D-45C2-9989-314D5A762BFD}">
      <dgm:prSet/>
      <dgm:spPr/>
      <dgm:t>
        <a:bodyPr/>
        <a:lstStyle/>
        <a:p>
          <a:pPr rtl="0"/>
          <a:r>
            <a:rPr lang="da-DK" smtClean="0"/>
            <a:t>Kort oplæg</a:t>
          </a:r>
          <a:endParaRPr lang="da-DK"/>
        </a:p>
      </dgm:t>
    </dgm:pt>
    <dgm:pt modelId="{01E26A28-9AAB-42AE-9667-A55F3379AC11}" type="parTrans" cxnId="{82B88208-559A-417E-A9E0-9A8A394B3A44}">
      <dgm:prSet/>
      <dgm:spPr/>
      <dgm:t>
        <a:bodyPr/>
        <a:lstStyle/>
        <a:p>
          <a:endParaRPr lang="da-DK"/>
        </a:p>
      </dgm:t>
    </dgm:pt>
    <dgm:pt modelId="{F74FDF79-3311-482A-9913-4EC9F66ABC00}" type="sibTrans" cxnId="{82B88208-559A-417E-A9E0-9A8A394B3A44}">
      <dgm:prSet/>
      <dgm:spPr/>
      <dgm:t>
        <a:bodyPr/>
        <a:lstStyle/>
        <a:p>
          <a:endParaRPr lang="da-DK"/>
        </a:p>
      </dgm:t>
    </dgm:pt>
    <dgm:pt modelId="{546B60B4-B499-435A-B35B-1407E948CECF}">
      <dgm:prSet/>
      <dgm:spPr/>
      <dgm:t>
        <a:bodyPr/>
        <a:lstStyle/>
        <a:p>
          <a:pPr rtl="0"/>
          <a:r>
            <a:rPr lang="da-DK" smtClean="0"/>
            <a:t>Gruppedrøftelse</a:t>
          </a:r>
          <a:endParaRPr lang="da-DK"/>
        </a:p>
      </dgm:t>
    </dgm:pt>
    <dgm:pt modelId="{C8DE0068-53A4-4CE3-B453-D0D6E88079D4}" type="parTrans" cxnId="{B98A780F-6927-4F0B-A03E-312015B895F2}">
      <dgm:prSet/>
      <dgm:spPr/>
      <dgm:t>
        <a:bodyPr/>
        <a:lstStyle/>
        <a:p>
          <a:endParaRPr lang="da-DK"/>
        </a:p>
      </dgm:t>
    </dgm:pt>
    <dgm:pt modelId="{6CA60C6D-4C89-43D0-B3D9-4E4C6A1E6EEA}" type="sibTrans" cxnId="{B98A780F-6927-4F0B-A03E-312015B895F2}">
      <dgm:prSet/>
      <dgm:spPr/>
      <dgm:t>
        <a:bodyPr/>
        <a:lstStyle/>
        <a:p>
          <a:endParaRPr lang="da-DK"/>
        </a:p>
      </dgm:t>
    </dgm:pt>
    <dgm:pt modelId="{D2107701-3DE2-4C04-8480-4D6A9B55D1D8}">
      <dgm:prSet/>
      <dgm:spPr/>
      <dgm:t>
        <a:bodyPr/>
        <a:lstStyle/>
        <a:p>
          <a:pPr rtl="0"/>
          <a:r>
            <a:rPr lang="da-DK" smtClean="0"/>
            <a:t>Plenum</a:t>
          </a:r>
          <a:endParaRPr lang="da-DK"/>
        </a:p>
      </dgm:t>
    </dgm:pt>
    <dgm:pt modelId="{E2F3F391-3D78-42D0-8D22-29D7FC3CA440}" type="parTrans" cxnId="{5B35BC68-C508-486C-A970-586A92FE040B}">
      <dgm:prSet/>
      <dgm:spPr/>
      <dgm:t>
        <a:bodyPr/>
        <a:lstStyle/>
        <a:p>
          <a:endParaRPr lang="da-DK"/>
        </a:p>
      </dgm:t>
    </dgm:pt>
    <dgm:pt modelId="{86202CDB-298F-448A-9D05-54B820D01993}" type="sibTrans" cxnId="{5B35BC68-C508-486C-A970-586A92FE040B}">
      <dgm:prSet/>
      <dgm:spPr/>
      <dgm:t>
        <a:bodyPr/>
        <a:lstStyle/>
        <a:p>
          <a:endParaRPr lang="da-DK"/>
        </a:p>
      </dgm:t>
    </dgm:pt>
    <dgm:pt modelId="{95E520CB-224F-41F4-9256-8D6B59BFA7C8}" type="pres">
      <dgm:prSet presAssocID="{5979096A-A64A-4530-9EB4-5607B1BEAED8}" presName="CompostProcess" presStyleCnt="0">
        <dgm:presLayoutVars>
          <dgm:dir/>
          <dgm:resizeHandles val="exact"/>
        </dgm:presLayoutVars>
      </dgm:prSet>
      <dgm:spPr/>
      <dgm:t>
        <a:bodyPr/>
        <a:lstStyle/>
        <a:p>
          <a:endParaRPr lang="da-DK"/>
        </a:p>
      </dgm:t>
    </dgm:pt>
    <dgm:pt modelId="{E680BCC2-21D6-4CE8-9E1C-DE92CD715801}" type="pres">
      <dgm:prSet presAssocID="{5979096A-A64A-4530-9EB4-5607B1BEAED8}" presName="arrow" presStyleLbl="bgShp" presStyleIdx="0" presStyleCnt="1"/>
      <dgm:spPr/>
    </dgm:pt>
    <dgm:pt modelId="{56C68B1A-E50B-49E4-9BD5-3CA4B0A7A86A}" type="pres">
      <dgm:prSet presAssocID="{5979096A-A64A-4530-9EB4-5607B1BEAED8}" presName="linearProcess" presStyleCnt="0"/>
      <dgm:spPr/>
    </dgm:pt>
    <dgm:pt modelId="{4512C281-8EDD-4B55-A733-E93C8820D61B}" type="pres">
      <dgm:prSet presAssocID="{9BCCE03A-C11D-45C2-9989-314D5A762BFD}" presName="textNode" presStyleLbl="node1" presStyleIdx="0" presStyleCnt="3">
        <dgm:presLayoutVars>
          <dgm:bulletEnabled val="1"/>
        </dgm:presLayoutVars>
      </dgm:prSet>
      <dgm:spPr/>
      <dgm:t>
        <a:bodyPr/>
        <a:lstStyle/>
        <a:p>
          <a:endParaRPr lang="da-DK"/>
        </a:p>
      </dgm:t>
    </dgm:pt>
    <dgm:pt modelId="{46DF7038-EEF0-453A-BF02-FC8735C49CF1}" type="pres">
      <dgm:prSet presAssocID="{F74FDF79-3311-482A-9913-4EC9F66ABC00}" presName="sibTrans" presStyleCnt="0"/>
      <dgm:spPr/>
    </dgm:pt>
    <dgm:pt modelId="{494EBD94-64BE-4A03-8C7C-654668CF50B1}" type="pres">
      <dgm:prSet presAssocID="{546B60B4-B499-435A-B35B-1407E948CECF}" presName="textNode" presStyleLbl="node1" presStyleIdx="1" presStyleCnt="3">
        <dgm:presLayoutVars>
          <dgm:bulletEnabled val="1"/>
        </dgm:presLayoutVars>
      </dgm:prSet>
      <dgm:spPr/>
      <dgm:t>
        <a:bodyPr/>
        <a:lstStyle/>
        <a:p>
          <a:endParaRPr lang="da-DK"/>
        </a:p>
      </dgm:t>
    </dgm:pt>
    <dgm:pt modelId="{016E8D23-D42D-4C8A-BF13-8619F59106C2}" type="pres">
      <dgm:prSet presAssocID="{6CA60C6D-4C89-43D0-B3D9-4E4C6A1E6EEA}" presName="sibTrans" presStyleCnt="0"/>
      <dgm:spPr/>
    </dgm:pt>
    <dgm:pt modelId="{1DCC9C15-E51C-4AAA-8AC9-226BC1F96447}" type="pres">
      <dgm:prSet presAssocID="{D2107701-3DE2-4C04-8480-4D6A9B55D1D8}" presName="textNode" presStyleLbl="node1" presStyleIdx="2" presStyleCnt="3">
        <dgm:presLayoutVars>
          <dgm:bulletEnabled val="1"/>
        </dgm:presLayoutVars>
      </dgm:prSet>
      <dgm:spPr/>
      <dgm:t>
        <a:bodyPr/>
        <a:lstStyle/>
        <a:p>
          <a:endParaRPr lang="da-DK"/>
        </a:p>
      </dgm:t>
    </dgm:pt>
  </dgm:ptLst>
  <dgm:cxnLst>
    <dgm:cxn modelId="{C14A5AA0-6E83-4C2D-8F80-9330B65361AE}" type="presOf" srcId="{9BCCE03A-C11D-45C2-9989-314D5A762BFD}" destId="{4512C281-8EDD-4B55-A733-E93C8820D61B}" srcOrd="0" destOrd="0" presId="urn:microsoft.com/office/officeart/2005/8/layout/hProcess9"/>
    <dgm:cxn modelId="{B98A780F-6927-4F0B-A03E-312015B895F2}" srcId="{5979096A-A64A-4530-9EB4-5607B1BEAED8}" destId="{546B60B4-B499-435A-B35B-1407E948CECF}" srcOrd="1" destOrd="0" parTransId="{C8DE0068-53A4-4CE3-B453-D0D6E88079D4}" sibTransId="{6CA60C6D-4C89-43D0-B3D9-4E4C6A1E6EEA}"/>
    <dgm:cxn modelId="{5B35BC68-C508-486C-A970-586A92FE040B}" srcId="{5979096A-A64A-4530-9EB4-5607B1BEAED8}" destId="{D2107701-3DE2-4C04-8480-4D6A9B55D1D8}" srcOrd="2" destOrd="0" parTransId="{E2F3F391-3D78-42D0-8D22-29D7FC3CA440}" sibTransId="{86202CDB-298F-448A-9D05-54B820D01993}"/>
    <dgm:cxn modelId="{658D6966-ABCF-482F-B4F6-8116405743BE}" type="presOf" srcId="{5979096A-A64A-4530-9EB4-5607B1BEAED8}" destId="{95E520CB-224F-41F4-9256-8D6B59BFA7C8}" srcOrd="0" destOrd="0" presId="urn:microsoft.com/office/officeart/2005/8/layout/hProcess9"/>
    <dgm:cxn modelId="{82B88208-559A-417E-A9E0-9A8A394B3A44}" srcId="{5979096A-A64A-4530-9EB4-5607B1BEAED8}" destId="{9BCCE03A-C11D-45C2-9989-314D5A762BFD}" srcOrd="0" destOrd="0" parTransId="{01E26A28-9AAB-42AE-9667-A55F3379AC11}" sibTransId="{F74FDF79-3311-482A-9913-4EC9F66ABC00}"/>
    <dgm:cxn modelId="{E6A86CA3-A472-4EFC-A47F-CDFD495B583F}" type="presOf" srcId="{D2107701-3DE2-4C04-8480-4D6A9B55D1D8}" destId="{1DCC9C15-E51C-4AAA-8AC9-226BC1F96447}" srcOrd="0" destOrd="0" presId="urn:microsoft.com/office/officeart/2005/8/layout/hProcess9"/>
    <dgm:cxn modelId="{0B9303BB-9367-43A4-BD09-80ED4BF4FF1C}" type="presOf" srcId="{546B60B4-B499-435A-B35B-1407E948CECF}" destId="{494EBD94-64BE-4A03-8C7C-654668CF50B1}" srcOrd="0" destOrd="0" presId="urn:microsoft.com/office/officeart/2005/8/layout/hProcess9"/>
    <dgm:cxn modelId="{861AA386-F58F-4FE2-B066-D4F51143CA3D}" type="presParOf" srcId="{95E520CB-224F-41F4-9256-8D6B59BFA7C8}" destId="{E680BCC2-21D6-4CE8-9E1C-DE92CD715801}" srcOrd="0" destOrd="0" presId="urn:microsoft.com/office/officeart/2005/8/layout/hProcess9"/>
    <dgm:cxn modelId="{F8A3B8BA-0CD5-4616-A43F-4B81AD607702}" type="presParOf" srcId="{95E520CB-224F-41F4-9256-8D6B59BFA7C8}" destId="{56C68B1A-E50B-49E4-9BD5-3CA4B0A7A86A}" srcOrd="1" destOrd="0" presId="urn:microsoft.com/office/officeart/2005/8/layout/hProcess9"/>
    <dgm:cxn modelId="{F425CB18-A5D7-41AC-8498-388BCE9ABFA4}" type="presParOf" srcId="{56C68B1A-E50B-49E4-9BD5-3CA4B0A7A86A}" destId="{4512C281-8EDD-4B55-A733-E93C8820D61B}" srcOrd="0" destOrd="0" presId="urn:microsoft.com/office/officeart/2005/8/layout/hProcess9"/>
    <dgm:cxn modelId="{E0F0ECC6-9037-4541-A02D-E0616129F13F}" type="presParOf" srcId="{56C68B1A-E50B-49E4-9BD5-3CA4B0A7A86A}" destId="{46DF7038-EEF0-453A-BF02-FC8735C49CF1}" srcOrd="1" destOrd="0" presId="urn:microsoft.com/office/officeart/2005/8/layout/hProcess9"/>
    <dgm:cxn modelId="{6F36B1B3-81AF-49AC-9E52-66C311C12DB3}" type="presParOf" srcId="{56C68B1A-E50B-49E4-9BD5-3CA4B0A7A86A}" destId="{494EBD94-64BE-4A03-8C7C-654668CF50B1}" srcOrd="2" destOrd="0" presId="urn:microsoft.com/office/officeart/2005/8/layout/hProcess9"/>
    <dgm:cxn modelId="{EF8E4751-D8A5-4AFC-B47A-155536CB3380}" type="presParOf" srcId="{56C68B1A-E50B-49E4-9BD5-3CA4B0A7A86A}" destId="{016E8D23-D42D-4C8A-BF13-8619F59106C2}" srcOrd="3" destOrd="0" presId="urn:microsoft.com/office/officeart/2005/8/layout/hProcess9"/>
    <dgm:cxn modelId="{707A14D8-9B94-410A-9E67-09A90A29AC97}" type="presParOf" srcId="{56C68B1A-E50B-49E4-9BD5-3CA4B0A7A86A}" destId="{1DCC9C15-E51C-4AAA-8AC9-226BC1F96447}" srcOrd="4" destOrd="0" presId="urn:microsoft.com/office/officeart/2005/8/layout/hProcess9"/>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D805EC-384D-4DC8-B74E-FBC8F5539C21}">
      <dsp:nvSpPr>
        <dsp:cNvPr id="0" name=""/>
        <dsp:cNvSpPr/>
      </dsp:nvSpPr>
      <dsp:spPr>
        <a:xfrm>
          <a:off x="629668" y="0"/>
          <a:ext cx="7136243" cy="302433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1F062D-864D-4A08-9F2B-DFE3E0D94479}">
      <dsp:nvSpPr>
        <dsp:cNvPr id="0" name=""/>
        <dsp:cNvSpPr/>
      </dsp:nvSpPr>
      <dsp:spPr>
        <a:xfrm>
          <a:off x="2459" y="907300"/>
          <a:ext cx="1480704" cy="12097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da-DK" sz="1800" kern="1200" dirty="0" err="1" smtClean="0"/>
            <a:t>Arbejds-gruppe</a:t>
          </a:r>
          <a:endParaRPr lang="da-DK" sz="1800" kern="1200" dirty="0"/>
        </a:p>
      </dsp:txBody>
      <dsp:txXfrm>
        <a:off x="2459" y="907300"/>
        <a:ext cx="1480704" cy="1209734"/>
      </dsp:txXfrm>
    </dsp:sp>
    <dsp:sp modelId="{A64A7C37-60C1-439C-AB01-8BC92BDD276A}">
      <dsp:nvSpPr>
        <dsp:cNvPr id="0" name=""/>
        <dsp:cNvSpPr/>
      </dsp:nvSpPr>
      <dsp:spPr>
        <a:xfrm>
          <a:off x="1729948" y="907300"/>
          <a:ext cx="1480704" cy="12097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da-DK" sz="1800" kern="1200" dirty="0" smtClean="0"/>
            <a:t>Involveringsmøde </a:t>
          </a:r>
          <a:endParaRPr lang="da-DK" sz="1800" kern="1200" dirty="0"/>
        </a:p>
      </dsp:txBody>
      <dsp:txXfrm>
        <a:off x="1729948" y="907300"/>
        <a:ext cx="1480704" cy="1209734"/>
      </dsp:txXfrm>
    </dsp:sp>
    <dsp:sp modelId="{D8355079-4488-4E8C-A3E6-E80999594B92}">
      <dsp:nvSpPr>
        <dsp:cNvPr id="0" name=""/>
        <dsp:cNvSpPr/>
      </dsp:nvSpPr>
      <dsp:spPr>
        <a:xfrm>
          <a:off x="3457437" y="907300"/>
          <a:ext cx="1480704" cy="12097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da-DK" sz="1800" kern="1200" dirty="0" smtClean="0"/>
            <a:t>Oplæg</a:t>
          </a:r>
          <a:endParaRPr lang="da-DK" sz="1800" kern="1200" dirty="0"/>
        </a:p>
      </dsp:txBody>
      <dsp:txXfrm>
        <a:off x="3457437" y="907300"/>
        <a:ext cx="1480704" cy="1209734"/>
      </dsp:txXfrm>
    </dsp:sp>
    <dsp:sp modelId="{C279ABD1-76FE-4E18-BDDF-F30A8CED8BAA}">
      <dsp:nvSpPr>
        <dsp:cNvPr id="0" name=""/>
        <dsp:cNvSpPr/>
      </dsp:nvSpPr>
      <dsp:spPr>
        <a:xfrm>
          <a:off x="5184926" y="907300"/>
          <a:ext cx="1480704" cy="12097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da-DK" sz="1800" kern="1200" dirty="0" smtClean="0"/>
            <a:t>Høring</a:t>
          </a:r>
          <a:endParaRPr lang="da-DK" sz="1800" kern="1200" dirty="0"/>
        </a:p>
      </dsp:txBody>
      <dsp:txXfrm>
        <a:off x="5184926" y="907300"/>
        <a:ext cx="1480704" cy="1209734"/>
      </dsp:txXfrm>
    </dsp:sp>
    <dsp:sp modelId="{B723F393-C198-47F6-A164-4EC80A9A7AEE}">
      <dsp:nvSpPr>
        <dsp:cNvPr id="0" name=""/>
        <dsp:cNvSpPr/>
      </dsp:nvSpPr>
      <dsp:spPr>
        <a:xfrm>
          <a:off x="6912415" y="907300"/>
          <a:ext cx="1480704" cy="12097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da-DK" sz="1800" kern="1200" dirty="0" smtClean="0"/>
            <a:t>Forslag</a:t>
          </a:r>
          <a:endParaRPr lang="da-DK" sz="1800" kern="1200" dirty="0"/>
        </a:p>
      </dsp:txBody>
      <dsp:txXfrm>
        <a:off x="6912415" y="907300"/>
        <a:ext cx="1480704" cy="120973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80BCC2-21D6-4CE8-9E1C-DE92CD715801}">
      <dsp:nvSpPr>
        <dsp:cNvPr id="0" name=""/>
        <dsp:cNvSpPr/>
      </dsp:nvSpPr>
      <dsp:spPr>
        <a:xfrm>
          <a:off x="634532" y="0"/>
          <a:ext cx="7191367" cy="156966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12C281-8EDD-4B55-A733-E93C8820D61B}">
      <dsp:nvSpPr>
        <dsp:cNvPr id="0" name=""/>
        <dsp:cNvSpPr/>
      </dsp:nvSpPr>
      <dsp:spPr>
        <a:xfrm>
          <a:off x="167721" y="470898"/>
          <a:ext cx="2538129" cy="6278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da-DK" sz="2600" kern="1200" smtClean="0"/>
            <a:t>Kort oplæg</a:t>
          </a:r>
          <a:endParaRPr lang="da-DK" sz="2600" kern="1200"/>
        </a:p>
      </dsp:txBody>
      <dsp:txXfrm>
        <a:off x="167721" y="470898"/>
        <a:ext cx="2538129" cy="627864"/>
      </dsp:txXfrm>
    </dsp:sp>
    <dsp:sp modelId="{494EBD94-64BE-4A03-8C7C-654668CF50B1}">
      <dsp:nvSpPr>
        <dsp:cNvPr id="0" name=""/>
        <dsp:cNvSpPr/>
      </dsp:nvSpPr>
      <dsp:spPr>
        <a:xfrm>
          <a:off x="2961151" y="470898"/>
          <a:ext cx="2538129" cy="6278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da-DK" sz="2600" kern="1200" smtClean="0"/>
            <a:t>Gruppedrøftelse</a:t>
          </a:r>
          <a:endParaRPr lang="da-DK" sz="2600" kern="1200"/>
        </a:p>
      </dsp:txBody>
      <dsp:txXfrm>
        <a:off x="2961151" y="470898"/>
        <a:ext cx="2538129" cy="627864"/>
      </dsp:txXfrm>
    </dsp:sp>
    <dsp:sp modelId="{1DCC9C15-E51C-4AAA-8AC9-226BC1F96447}">
      <dsp:nvSpPr>
        <dsp:cNvPr id="0" name=""/>
        <dsp:cNvSpPr/>
      </dsp:nvSpPr>
      <dsp:spPr>
        <a:xfrm>
          <a:off x="5754580" y="470898"/>
          <a:ext cx="2538129" cy="6278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da-DK" sz="2600" kern="1200" smtClean="0"/>
            <a:t>Plenum</a:t>
          </a:r>
          <a:endParaRPr lang="da-DK" sz="2600" kern="1200"/>
        </a:p>
      </dsp:txBody>
      <dsp:txXfrm>
        <a:off x="5754580" y="470898"/>
        <a:ext cx="2538129" cy="62786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E4A440-0BAB-4D9F-B0CC-63CD97EFDB4F}" type="datetimeFigureOut">
              <a:rPr lang="da-DK" smtClean="0"/>
              <a:pPr/>
              <a:t>14-05-2016</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268434-32A3-42D9-8F27-A5C41CE3C36D}" type="slidenum">
              <a:rPr lang="da-DK" smtClean="0"/>
              <a:pPr/>
              <a:t>‹nr.›</a:t>
            </a:fld>
            <a:endParaRPr lang="da-DK"/>
          </a:p>
        </p:txBody>
      </p:sp>
    </p:spTree>
    <p:extLst>
      <p:ext uri="{BB962C8B-B14F-4D97-AF65-F5344CB8AC3E}">
        <p14:creationId xmlns:p14="http://schemas.microsoft.com/office/powerpoint/2010/main" xmlns="" val="1424287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2</a:t>
            </a:fld>
            <a:endParaRPr lang="da-DK"/>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11</a:t>
            </a:fld>
            <a:endParaRPr lang="da-D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12</a:t>
            </a:fld>
            <a:endParaRPr lang="da-D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13</a:t>
            </a:fld>
            <a:endParaRPr lang="da-DK"/>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14</a:t>
            </a:fld>
            <a:endParaRPr lang="da-DK"/>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15</a:t>
            </a:fld>
            <a:endParaRPr lang="da-DK"/>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16</a:t>
            </a:fld>
            <a:endParaRPr lang="da-DK"/>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17</a:t>
            </a:fld>
            <a:endParaRPr lang="da-DK"/>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18</a:t>
            </a:fld>
            <a:endParaRPr lang="da-DK"/>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19</a:t>
            </a:fld>
            <a:endParaRPr lang="da-DK"/>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20</a:t>
            </a:fld>
            <a:endParaRPr lang="da-D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3</a:t>
            </a:fld>
            <a:endParaRPr lang="da-DK"/>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21</a:t>
            </a:fld>
            <a:endParaRPr lang="da-DK"/>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22</a:t>
            </a:fld>
            <a:endParaRPr lang="da-DK"/>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23</a:t>
            </a:fld>
            <a:endParaRPr lang="da-DK"/>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24</a:t>
            </a:fld>
            <a:endParaRPr lang="da-DK"/>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25</a:t>
            </a:fld>
            <a:endParaRPr lang="da-DK"/>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26</a:t>
            </a:fld>
            <a:endParaRPr lang="da-DK"/>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27</a:t>
            </a:fld>
            <a:endParaRPr lang="da-DK"/>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28</a:t>
            </a:fld>
            <a:endParaRPr lang="da-DK"/>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29</a:t>
            </a:fld>
            <a:endParaRPr lang="da-DK"/>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30</a:t>
            </a:fld>
            <a:endParaRPr lang="da-D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75268434-32A3-42D9-8F27-A5C41CE3C36D}" type="slidenum">
              <a:rPr lang="da-DK" smtClean="0"/>
              <a:pPr/>
              <a:t>4</a:t>
            </a:fld>
            <a:endParaRPr lang="da-DK"/>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31</a:t>
            </a:fld>
            <a:endParaRPr lang="da-DK"/>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32</a:t>
            </a:fld>
            <a:endParaRPr lang="da-DK"/>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33</a:t>
            </a:fld>
            <a:endParaRPr lang="da-DK"/>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34</a:t>
            </a:fld>
            <a:endParaRPr lang="da-DK"/>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35</a:t>
            </a:fld>
            <a:endParaRPr lang="da-DK"/>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36</a:t>
            </a:fld>
            <a:endParaRPr lang="da-DK"/>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37</a:t>
            </a:fld>
            <a:endParaRPr lang="da-DK"/>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38</a:t>
            </a:fld>
            <a:endParaRPr lang="da-DK"/>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39</a:t>
            </a:fld>
            <a:endParaRPr lang="da-DK"/>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40</a:t>
            </a:fld>
            <a:endParaRPr 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75268434-32A3-42D9-8F27-A5C41CE3C36D}" type="slidenum">
              <a:rPr lang="da-DK" smtClean="0"/>
              <a:pPr/>
              <a:t>5</a:t>
            </a:fld>
            <a:endParaRPr lang="da-DK"/>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41</a:t>
            </a:fld>
            <a:endParaRPr lang="da-DK"/>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42</a:t>
            </a:fld>
            <a:endParaRPr lang="da-DK"/>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43</a:t>
            </a:fld>
            <a:endParaRPr lang="da-DK"/>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44</a:t>
            </a:fld>
            <a:endParaRPr lang="da-DK"/>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45</a:t>
            </a:fld>
            <a:endParaRPr lang="da-DK"/>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46</a:t>
            </a:fld>
            <a:endParaRPr lang="da-DK"/>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47</a:t>
            </a:fld>
            <a:endParaRPr lang="da-DK"/>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48</a:t>
            </a:fld>
            <a:endParaRPr lang="da-DK"/>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49</a:t>
            </a:fld>
            <a:endParaRPr lang="da-DK"/>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75268434-32A3-42D9-8F27-A5C41CE3C36D}" type="slidenum">
              <a:rPr lang="da-DK" smtClean="0"/>
              <a:pPr/>
              <a:t>50</a:t>
            </a:fld>
            <a:endParaRPr lang="da-D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6</a:t>
            </a:fld>
            <a:endParaRPr lang="da-DK"/>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75268434-32A3-42D9-8F27-A5C41CE3C36D}" type="slidenum">
              <a:rPr lang="da-DK" smtClean="0"/>
              <a:pPr/>
              <a:t>51</a:t>
            </a:fld>
            <a:endParaRPr lang="da-DK"/>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75268434-32A3-42D9-8F27-A5C41CE3C36D}" type="slidenum">
              <a:rPr lang="da-DK" smtClean="0"/>
              <a:pPr/>
              <a:t>52</a:t>
            </a:fld>
            <a:endParaRPr lang="da-DK"/>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fld id="{75268434-32A3-42D9-8F27-A5C41CE3C36D}" type="slidenum">
              <a:rPr lang="da-DK" smtClean="0"/>
              <a:pPr/>
              <a:t>53</a:t>
            </a:fld>
            <a:endParaRPr lang="da-DK"/>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54</a:t>
            </a:fld>
            <a:endParaRPr lang="da-DK"/>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55</a:t>
            </a:fld>
            <a:endParaRPr lang="da-DK"/>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56</a:t>
            </a:fld>
            <a:endParaRPr lang="da-DK"/>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57</a:t>
            </a:fld>
            <a:endParaRPr lang="da-D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7</a:t>
            </a:fld>
            <a:endParaRPr lang="da-D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8</a:t>
            </a:fld>
            <a:endParaRPr lang="da-D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9</a:t>
            </a:fld>
            <a:endParaRPr lang="da-D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a:p>
        </p:txBody>
      </p:sp>
      <p:sp>
        <p:nvSpPr>
          <p:cNvPr id="4" name="Pladsholder til diasnummer 3"/>
          <p:cNvSpPr>
            <a:spLocks noGrp="1"/>
          </p:cNvSpPr>
          <p:nvPr>
            <p:ph type="sldNum" sz="quarter" idx="10"/>
          </p:nvPr>
        </p:nvSpPr>
        <p:spPr/>
        <p:txBody>
          <a:bodyPr/>
          <a:lstStyle/>
          <a:p>
            <a:fld id="{75268434-32A3-42D9-8F27-A5C41CE3C36D}" type="slidenum">
              <a:rPr lang="da-DK" smtClean="0"/>
              <a:pPr/>
              <a:t>10</a:t>
            </a:fld>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974C66B0-221D-44A1-9914-BE8B1A5B2E8E}" type="datetimeFigureOut">
              <a:rPr lang="da-DK" smtClean="0"/>
              <a:pPr/>
              <a:t>14-05-2016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D03A8AD-3A4F-4773-A4D7-55210DCA7255}" type="slidenum">
              <a:rPr lang="da-DK" smtClean="0"/>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974C66B0-221D-44A1-9914-BE8B1A5B2E8E}" type="datetimeFigureOut">
              <a:rPr lang="da-DK" smtClean="0"/>
              <a:pPr/>
              <a:t>14-05-2016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D03A8AD-3A4F-4773-A4D7-55210DCA7255}" type="slidenum">
              <a:rPr lang="da-DK" smtClean="0"/>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974C66B0-221D-44A1-9914-BE8B1A5B2E8E}" type="datetimeFigureOut">
              <a:rPr lang="da-DK" smtClean="0"/>
              <a:pPr/>
              <a:t>14-05-2016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D03A8AD-3A4F-4773-A4D7-55210DCA7255}" type="slidenum">
              <a:rPr lang="da-DK" smtClean="0"/>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974C66B0-221D-44A1-9914-BE8B1A5B2E8E}" type="datetimeFigureOut">
              <a:rPr lang="da-DK" smtClean="0"/>
              <a:pPr/>
              <a:t>14-05-2016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D03A8AD-3A4F-4773-A4D7-55210DCA7255}" type="slidenum">
              <a:rPr lang="da-DK" smtClean="0"/>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p>
            <a:fld id="{974C66B0-221D-44A1-9914-BE8B1A5B2E8E}" type="datetimeFigureOut">
              <a:rPr lang="da-DK" smtClean="0"/>
              <a:pPr/>
              <a:t>14-05-2016</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5D03A8AD-3A4F-4773-A4D7-55210DCA7255}" type="slidenum">
              <a:rPr lang="da-DK" smtClean="0"/>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974C66B0-221D-44A1-9914-BE8B1A5B2E8E}" type="datetimeFigureOut">
              <a:rPr lang="da-DK" smtClean="0"/>
              <a:pPr/>
              <a:t>14-05-2016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5D03A8AD-3A4F-4773-A4D7-55210DCA7255}" type="slidenum">
              <a:rPr lang="da-DK" smtClean="0"/>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974C66B0-221D-44A1-9914-BE8B1A5B2E8E}" type="datetimeFigureOut">
              <a:rPr lang="da-DK" smtClean="0"/>
              <a:pPr/>
              <a:t>14-05-2016</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5D03A8AD-3A4F-4773-A4D7-55210DCA7255}" type="slidenum">
              <a:rPr lang="da-DK" smtClean="0"/>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2"/>
          <p:cNvSpPr>
            <a:spLocks noGrp="1"/>
          </p:cNvSpPr>
          <p:nvPr>
            <p:ph type="dt" sz="half" idx="10"/>
          </p:nvPr>
        </p:nvSpPr>
        <p:spPr/>
        <p:txBody>
          <a:bodyPr/>
          <a:lstStyle/>
          <a:p>
            <a:fld id="{974C66B0-221D-44A1-9914-BE8B1A5B2E8E}" type="datetimeFigureOut">
              <a:rPr lang="da-DK" smtClean="0"/>
              <a:pPr/>
              <a:t>14-05-2016</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5D03A8AD-3A4F-4773-A4D7-55210DCA7255}" type="slidenum">
              <a:rPr lang="da-DK" smtClean="0"/>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974C66B0-221D-44A1-9914-BE8B1A5B2E8E}" type="datetimeFigureOut">
              <a:rPr lang="da-DK" smtClean="0"/>
              <a:pPr/>
              <a:t>14-05-2016</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5D03A8AD-3A4F-4773-A4D7-55210DCA7255}" type="slidenum">
              <a:rPr lang="da-DK" smtClean="0"/>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974C66B0-221D-44A1-9914-BE8B1A5B2E8E}" type="datetimeFigureOut">
              <a:rPr lang="da-DK" smtClean="0"/>
              <a:pPr/>
              <a:t>14-05-2016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5D03A8AD-3A4F-4773-A4D7-55210DCA7255}" type="slidenum">
              <a:rPr lang="da-DK" smtClean="0"/>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974C66B0-221D-44A1-9914-BE8B1A5B2E8E}" type="datetimeFigureOut">
              <a:rPr lang="da-DK" smtClean="0"/>
              <a:pPr/>
              <a:t>14-05-2016</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5D03A8AD-3A4F-4773-A4D7-55210DCA7255}" type="slidenum">
              <a:rPr lang="da-DK" smtClean="0"/>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4C66B0-221D-44A1-9914-BE8B1A5B2E8E}" type="datetimeFigureOut">
              <a:rPr lang="da-DK" smtClean="0"/>
              <a:pPr/>
              <a:t>14-05-2016</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3A8AD-3A4F-4773-A4D7-55210DCA7255}" type="slidenum">
              <a:rPr lang="da-DK" smtClean="0"/>
              <a:pPr/>
              <a:t>‹nr.›</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faegtning.dk/media/1123/dffprojektbeskrivelse.pdf"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hyperlink" Target="http://www.faegtning.dk/media/3133/nyt-fra-udviklingskonsulenten-3-2015.pdf" TargetMode="External"/><Relationship Id="rId3" Type="http://schemas.openxmlformats.org/officeDocument/2006/relationships/image" Target="../media/image1.png"/><Relationship Id="rId7" Type="http://schemas.openxmlformats.org/officeDocument/2006/relationships/hyperlink" Target="http://www.faegtning.dk/media/3038/nyt-fra-udviklingskonsulenten-2-2015.pdf" TargetMode="External"/><Relationship Id="rId12"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hyperlink" Target="http://www.faegtning.dk/media/2983/nyt-fra-udviklingskonsulenten-1-2015.pdf" TargetMode="External"/><Relationship Id="rId11" Type="http://schemas.openxmlformats.org/officeDocument/2006/relationships/image" Target="../media/image23.jpeg"/><Relationship Id="rId5" Type="http://schemas.openxmlformats.org/officeDocument/2006/relationships/hyperlink" Target="http://www.faegtning.dk/media/1298/nyt-fra-udviklingskonsulenten-2-2014.pdf" TargetMode="External"/><Relationship Id="rId10" Type="http://schemas.openxmlformats.org/officeDocument/2006/relationships/hyperlink" Target="http://www.faegtning.dk/om-dff/organisation/projektkonsulenter/" TargetMode="External"/><Relationship Id="rId4" Type="http://schemas.openxmlformats.org/officeDocument/2006/relationships/hyperlink" Target="http://www.faegtning.dk/projekter/flere-faegtere-i-nye-klubber-2014-17/" TargetMode="External"/><Relationship Id="rId9" Type="http://schemas.openxmlformats.org/officeDocument/2006/relationships/hyperlink" Target="http://www.faegtning.dk/media/3294/nyt-fra-udviklingskonsulenten-1-2016.pd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hyperlink" Target="http://www.faegtning.dk/om-dff/organisation/repraesentantskabet/"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hyperlink" Target="http://www.faegtning.dk/media/1566/id%C3%A9er-til-sociale-klubaktiviteter.pdf" TargetMode="External"/><Relationship Id="rId5" Type="http://schemas.openxmlformats.org/officeDocument/2006/relationships/hyperlink" Target="http://www.faegtning.dk/media/1568/id%C3%A9er-til-traeningslege.pdf" TargetMode="External"/><Relationship Id="rId4" Type="http://schemas.openxmlformats.org/officeDocument/2006/relationships/hyperlink" Target="https://www.facebook.com/F%C3%A4ktning-f%C3%B6r-nyb%C3%B6rjare-215583708485942/?fref=ts"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DFF-RGB (8)"/>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620688"/>
            <a:ext cx="7200800" cy="2996952"/>
          </a:xfrm>
          <a:prstGeom prst="rect">
            <a:avLst/>
          </a:prstGeom>
          <a:noFill/>
          <a:ln>
            <a:noFill/>
          </a:ln>
        </p:spPr>
      </p:pic>
      <p:sp>
        <p:nvSpPr>
          <p:cNvPr id="5" name="Tekstboks 4"/>
          <p:cNvSpPr txBox="1"/>
          <p:nvPr/>
        </p:nvSpPr>
        <p:spPr>
          <a:xfrm>
            <a:off x="1115616" y="4869160"/>
            <a:ext cx="6912768" cy="1323439"/>
          </a:xfrm>
          <a:prstGeom prst="rect">
            <a:avLst/>
          </a:prstGeom>
          <a:noFill/>
        </p:spPr>
        <p:txBody>
          <a:bodyPr wrap="square" rtlCol="0">
            <a:spAutoFit/>
          </a:bodyPr>
          <a:lstStyle/>
          <a:p>
            <a:pPr algn="ctr"/>
            <a:r>
              <a:rPr lang="da-DK" sz="4000" dirty="0" smtClean="0"/>
              <a:t>Repræsentantskabsmøde 2016 </a:t>
            </a:r>
          </a:p>
          <a:p>
            <a:pPr algn="ctr"/>
            <a:r>
              <a:rPr lang="da-DK" sz="4000" dirty="0" smtClean="0"/>
              <a:t>Velkommen</a:t>
            </a:r>
            <a:endParaRPr lang="da-DK" sz="4000" dirty="0"/>
          </a:p>
        </p:txBody>
      </p:sp>
      <p:sp>
        <p:nvSpPr>
          <p:cNvPr id="2" name="Rektangel 1"/>
          <p:cNvSpPr/>
          <p:nvPr/>
        </p:nvSpPr>
        <p:spPr>
          <a:xfrm rot="410551">
            <a:off x="7025037" y="294594"/>
            <a:ext cx="1936602" cy="18722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da-DK" sz="2800" dirty="0" smtClean="0"/>
              <a:t>HUSK</a:t>
            </a:r>
          </a:p>
          <a:p>
            <a:pPr algn="ctr"/>
            <a:r>
              <a:rPr lang="da-DK" sz="2800" dirty="0" smtClean="0"/>
              <a:t>Workshop </a:t>
            </a:r>
          </a:p>
          <a:p>
            <a:pPr algn="ctr"/>
            <a:r>
              <a:rPr lang="da-DK" sz="2800" dirty="0" smtClean="0"/>
              <a:t>efter </a:t>
            </a:r>
          </a:p>
          <a:p>
            <a:pPr algn="ctr"/>
            <a:r>
              <a:rPr lang="da-DK" sz="2800" dirty="0" err="1" smtClean="0"/>
              <a:t>Rep.møde</a:t>
            </a:r>
            <a:endParaRPr lang="da-DK" sz="2800" dirty="0"/>
          </a:p>
        </p:txBody>
      </p:sp>
    </p:spTree>
    <p:extLst>
      <p:ext uri="{BB962C8B-B14F-4D97-AF65-F5344CB8AC3E}">
        <p14:creationId xmlns:p14="http://schemas.microsoft.com/office/powerpoint/2010/main" xmlns="" val="2932872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
        <p:nvSpPr>
          <p:cNvPr id="7" name="Rektangel 6"/>
          <p:cNvSpPr/>
          <p:nvPr/>
        </p:nvSpPr>
        <p:spPr>
          <a:xfrm rot="21398603">
            <a:off x="696518" y="1842609"/>
            <a:ext cx="4860818" cy="584775"/>
          </a:xfrm>
          <a:prstGeom prst="rect">
            <a:avLst/>
          </a:prstGeom>
        </p:spPr>
        <p:txBody>
          <a:bodyPr wrap="none">
            <a:spAutoFit/>
          </a:bodyPr>
          <a:lstStyle/>
          <a:p>
            <a:pPr marL="342900" indent="-342900"/>
            <a:r>
              <a:rPr lang="da-DK" sz="3200" dirty="0" smtClean="0">
                <a:solidFill>
                  <a:srgbClr val="FF0000"/>
                </a:solidFill>
              </a:rPr>
              <a:t>Organisation – proces for ny</a:t>
            </a:r>
            <a:endParaRPr lang="da-DK" sz="3200" dirty="0">
              <a:solidFill>
                <a:srgbClr val="FF0000"/>
              </a:solidFill>
            </a:endParaRPr>
          </a:p>
        </p:txBody>
      </p:sp>
      <p:graphicFrame>
        <p:nvGraphicFramePr>
          <p:cNvPr id="5" name="Diagram 4"/>
          <p:cNvGraphicFramePr/>
          <p:nvPr>
            <p:extLst>
              <p:ext uri="{D42A27DB-BD31-4B8C-83A1-F6EECF244321}">
                <p14:modId xmlns:p14="http://schemas.microsoft.com/office/powerpoint/2010/main" xmlns="" val="1118386254"/>
              </p:ext>
            </p:extLst>
          </p:nvPr>
        </p:nvGraphicFramePr>
        <p:xfrm>
          <a:off x="308040" y="2276872"/>
          <a:ext cx="8395580" cy="3024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ktangel 3"/>
          <p:cNvSpPr/>
          <p:nvPr/>
        </p:nvSpPr>
        <p:spPr>
          <a:xfrm rot="19603708">
            <a:off x="2024150" y="3341097"/>
            <a:ext cx="5618560" cy="1426352"/>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da-DK" sz="8800" dirty="0" smtClean="0"/>
              <a:t>Udskudt</a:t>
            </a:r>
            <a:endParaRPr lang="da-DK" sz="8800" dirty="0"/>
          </a:p>
        </p:txBody>
      </p:sp>
      <p:sp>
        <p:nvSpPr>
          <p:cNvPr id="8" name="Tekstboks 7"/>
          <p:cNvSpPr txBox="1"/>
          <p:nvPr/>
        </p:nvSpPr>
        <p:spPr>
          <a:xfrm>
            <a:off x="395536" y="269984"/>
            <a:ext cx="4608512" cy="584775"/>
          </a:xfrm>
          <a:prstGeom prst="rect">
            <a:avLst/>
          </a:prstGeom>
          <a:noFill/>
        </p:spPr>
        <p:txBody>
          <a:bodyPr wrap="square" rtlCol="0">
            <a:spAutoFit/>
          </a:bodyPr>
          <a:lstStyle/>
          <a:p>
            <a:r>
              <a:rPr lang="da-DK" sz="3200" b="1" dirty="0">
                <a:solidFill>
                  <a:schemeClr val="bg1">
                    <a:lumMod val="65000"/>
                  </a:schemeClr>
                </a:solidFill>
              </a:rPr>
              <a:t>Fremtiden</a:t>
            </a:r>
          </a:p>
        </p:txBody>
      </p:sp>
    </p:spTree>
    <p:extLst>
      <p:ext uri="{BB962C8B-B14F-4D97-AF65-F5344CB8AC3E}">
        <p14:creationId xmlns:p14="http://schemas.microsoft.com/office/powerpoint/2010/main" xmlns="" val="709473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www.faegtning.dk/media/3303/organisationsdiagram-udklip-2-2016.png"/>
          <p:cNvPicPr>
            <a:picLocks noChangeAspect="1" noChangeArrowheads="1"/>
          </p:cNvPicPr>
          <p:nvPr/>
        </p:nvPicPr>
        <p:blipFill>
          <a:blip r:embed="rId3" cstate="print"/>
          <a:srcRect/>
          <a:stretch>
            <a:fillRect/>
          </a:stretch>
        </p:blipFill>
        <p:spPr bwMode="auto">
          <a:xfrm>
            <a:off x="-108520" y="902806"/>
            <a:ext cx="9252520" cy="6198602"/>
          </a:xfrm>
          <a:prstGeom prst="rect">
            <a:avLst/>
          </a:prstGeom>
          <a:noFill/>
        </p:spPr>
      </p:pic>
      <p:sp>
        <p:nvSpPr>
          <p:cNvPr id="3" name="Rektangel 2"/>
          <p:cNvSpPr/>
          <p:nvPr/>
        </p:nvSpPr>
        <p:spPr>
          <a:xfrm>
            <a:off x="-108520" y="0"/>
            <a:ext cx="925252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descr="DFF-RGB (8)"/>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
        <p:nvSpPr>
          <p:cNvPr id="7" name="Rektangel 6"/>
          <p:cNvSpPr/>
          <p:nvPr/>
        </p:nvSpPr>
        <p:spPr>
          <a:xfrm>
            <a:off x="308040" y="318031"/>
            <a:ext cx="4608377" cy="584775"/>
          </a:xfrm>
          <a:prstGeom prst="rect">
            <a:avLst/>
          </a:prstGeom>
        </p:spPr>
        <p:txBody>
          <a:bodyPr wrap="none">
            <a:spAutoFit/>
          </a:bodyPr>
          <a:lstStyle/>
          <a:p>
            <a:pPr marL="342900" indent="-342900"/>
            <a:r>
              <a:rPr lang="da-DK" sz="3200" b="1" dirty="0">
                <a:solidFill>
                  <a:schemeClr val="bg1">
                    <a:lumMod val="65000"/>
                  </a:schemeClr>
                </a:solidFill>
              </a:rPr>
              <a:t>Organisation</a:t>
            </a:r>
            <a:r>
              <a:rPr lang="da-DK" sz="3200" b="1" dirty="0" smtClean="0">
                <a:solidFill>
                  <a:schemeClr val="bg1">
                    <a:lumMod val="65000"/>
                  </a:schemeClr>
                </a:solidFill>
              </a:rPr>
              <a:t> - nuværende</a:t>
            </a:r>
            <a:endParaRPr lang="da-DK" sz="3200" b="1" dirty="0">
              <a:solidFill>
                <a:schemeClr val="bg1">
                  <a:lumMod val="65000"/>
                </a:schemeClr>
              </a:solidFill>
            </a:endParaRPr>
          </a:p>
        </p:txBody>
      </p:sp>
    </p:spTree>
    <p:extLst>
      <p:ext uri="{BB962C8B-B14F-4D97-AF65-F5344CB8AC3E}">
        <p14:creationId xmlns:p14="http://schemas.microsoft.com/office/powerpoint/2010/main" xmlns="" val="709473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
        <p:nvSpPr>
          <p:cNvPr id="7" name="Rektangel 6"/>
          <p:cNvSpPr/>
          <p:nvPr/>
        </p:nvSpPr>
        <p:spPr>
          <a:xfrm>
            <a:off x="308040" y="318031"/>
            <a:ext cx="3700885" cy="584775"/>
          </a:xfrm>
          <a:prstGeom prst="rect">
            <a:avLst/>
          </a:prstGeom>
        </p:spPr>
        <p:txBody>
          <a:bodyPr wrap="none">
            <a:spAutoFit/>
          </a:bodyPr>
          <a:lstStyle/>
          <a:p>
            <a:pPr marL="342900" indent="-342900"/>
            <a:r>
              <a:rPr lang="da-DK" sz="3200" b="1" dirty="0" smtClean="0">
                <a:solidFill>
                  <a:schemeClr val="bg1">
                    <a:lumMod val="65000"/>
                  </a:schemeClr>
                </a:solidFill>
              </a:rPr>
              <a:t>Kommunikation m.v.</a:t>
            </a:r>
            <a:endParaRPr lang="da-DK" sz="3200" b="1" dirty="0">
              <a:solidFill>
                <a:schemeClr val="bg1">
                  <a:lumMod val="65000"/>
                </a:schemeClr>
              </a:solidFill>
            </a:endParaRPr>
          </a:p>
        </p:txBody>
      </p:sp>
      <p:sp>
        <p:nvSpPr>
          <p:cNvPr id="2" name="Tekstboks 1"/>
          <p:cNvSpPr txBox="1"/>
          <p:nvPr/>
        </p:nvSpPr>
        <p:spPr>
          <a:xfrm>
            <a:off x="164024" y="1262365"/>
            <a:ext cx="8728456" cy="5816977"/>
          </a:xfrm>
          <a:prstGeom prst="rect">
            <a:avLst/>
          </a:prstGeom>
          <a:noFill/>
        </p:spPr>
        <p:txBody>
          <a:bodyPr wrap="square" rtlCol="0">
            <a:spAutoFit/>
          </a:bodyPr>
          <a:lstStyle/>
          <a:p>
            <a:pPr marL="285750" indent="-285750">
              <a:buFont typeface="Arial" pitchFamily="34" charset="0"/>
              <a:buChar char="•"/>
            </a:pPr>
            <a:r>
              <a:rPr lang="da-DK" sz="3200" dirty="0" smtClean="0"/>
              <a:t>Hjemmesiden er nu i et stabilt miljø</a:t>
            </a:r>
          </a:p>
          <a:p>
            <a:pPr marL="285750" indent="-285750">
              <a:buFont typeface="Arial" pitchFamily="34" charset="0"/>
              <a:buChar char="•"/>
            </a:pPr>
            <a:r>
              <a:rPr lang="da-DK" sz="3200" dirty="0" smtClean="0"/>
              <a:t>Udviklingskonsulentens info</a:t>
            </a:r>
          </a:p>
          <a:p>
            <a:pPr marL="285750" indent="-285750">
              <a:buFont typeface="Arial" pitchFamily="34" charset="0"/>
              <a:buChar char="•"/>
            </a:pPr>
            <a:r>
              <a:rPr lang="da-DK" sz="3200" dirty="0" smtClean="0"/>
              <a:t>Facebook – 2 sider – bruges oftere. </a:t>
            </a:r>
          </a:p>
          <a:p>
            <a:r>
              <a:rPr lang="da-DK" sz="2000" i="1" dirty="0" smtClean="0">
                <a:solidFill>
                  <a:srgbClr val="FF0000"/>
                </a:solidFill>
              </a:rPr>
              <a:t>flere frivillige redaktører savnes</a:t>
            </a:r>
          </a:p>
          <a:p>
            <a:pPr marL="285750" indent="-285750">
              <a:buFont typeface="Arial" pitchFamily="34" charset="0"/>
              <a:buChar char="•"/>
            </a:pPr>
            <a:r>
              <a:rPr lang="da-DK" sz="3200" dirty="0" err="1" smtClean="0"/>
              <a:t>Ophardt</a:t>
            </a:r>
            <a:r>
              <a:rPr lang="da-DK" sz="3200" dirty="0" smtClean="0"/>
              <a:t> </a:t>
            </a:r>
            <a:r>
              <a:rPr lang="da-DK" sz="2400" dirty="0" smtClean="0"/>
              <a:t>– kursus under Trek. </a:t>
            </a:r>
            <a:r>
              <a:rPr lang="da-DK" sz="2400" dirty="0" err="1" smtClean="0"/>
              <a:t>Int</a:t>
            </a:r>
            <a:r>
              <a:rPr lang="da-DK" sz="2400" dirty="0" smtClean="0"/>
              <a:t>., ny software.</a:t>
            </a:r>
          </a:p>
          <a:p>
            <a:pPr marL="285750" indent="-285750">
              <a:buFont typeface="Arial" pitchFamily="34" charset="0"/>
              <a:buChar char="•"/>
            </a:pPr>
            <a:r>
              <a:rPr lang="da-DK" sz="3200" dirty="0" smtClean="0"/>
              <a:t>Ny sponsor – jan. ’16</a:t>
            </a:r>
          </a:p>
          <a:p>
            <a:pPr marL="285750" indent="-285750"/>
            <a:r>
              <a:rPr lang="da-DK" sz="3200" dirty="0" smtClean="0">
                <a:solidFill>
                  <a:srgbClr val="FF0000"/>
                </a:solidFill>
              </a:rPr>
              <a:t> (Næstformand Natalia Ahl </a:t>
            </a:r>
          </a:p>
          <a:p>
            <a:pPr marL="285750" indent="-285750"/>
            <a:r>
              <a:rPr lang="da-DK" sz="3200" dirty="0" smtClean="0">
                <a:solidFill>
                  <a:srgbClr val="FF0000"/>
                </a:solidFill>
              </a:rPr>
              <a:t>løb aftalen i hus)</a:t>
            </a:r>
          </a:p>
          <a:p>
            <a:pPr marL="285750" indent="-285750"/>
            <a:endParaRPr lang="da-DK" sz="3200" dirty="0" smtClean="0"/>
          </a:p>
          <a:p>
            <a:endParaRPr lang="da-DK" sz="3200" dirty="0" smtClean="0"/>
          </a:p>
          <a:p>
            <a:pPr marL="285750" indent="-285750">
              <a:buFont typeface="Arial" pitchFamily="34" charset="0"/>
              <a:buChar char="•"/>
            </a:pPr>
            <a:endParaRPr lang="da-DK" sz="3200" dirty="0" smtClean="0"/>
          </a:p>
          <a:p>
            <a:r>
              <a:rPr lang="da-DK" sz="3200" dirty="0" smtClean="0"/>
              <a:t> </a:t>
            </a: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92080" y="4073616"/>
            <a:ext cx="2227118" cy="25132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20222458">
            <a:off x="6982475" y="1442558"/>
            <a:ext cx="1699517" cy="21627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75351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
        <p:nvSpPr>
          <p:cNvPr id="7" name="Rektangel 6"/>
          <p:cNvSpPr/>
          <p:nvPr/>
        </p:nvSpPr>
        <p:spPr>
          <a:xfrm>
            <a:off x="164024" y="276604"/>
            <a:ext cx="7086363" cy="584775"/>
          </a:xfrm>
          <a:prstGeom prst="rect">
            <a:avLst/>
          </a:prstGeom>
        </p:spPr>
        <p:txBody>
          <a:bodyPr wrap="none">
            <a:spAutoFit/>
          </a:bodyPr>
          <a:lstStyle/>
          <a:p>
            <a:r>
              <a:rPr lang="da-DK" sz="3200" b="1" dirty="0">
                <a:solidFill>
                  <a:schemeClr val="bg1">
                    <a:lumMod val="65000"/>
                  </a:schemeClr>
                </a:solidFill>
              </a:rPr>
              <a:t>Opstart/kick</a:t>
            </a:r>
            <a:r>
              <a:rPr lang="da-DK" sz="3200" dirty="0"/>
              <a:t> </a:t>
            </a:r>
            <a:r>
              <a:rPr lang="da-DK" sz="3200" b="1" dirty="0" err="1">
                <a:solidFill>
                  <a:schemeClr val="bg1">
                    <a:lumMod val="65000"/>
                  </a:schemeClr>
                </a:solidFill>
              </a:rPr>
              <a:t>off</a:t>
            </a:r>
            <a:r>
              <a:rPr lang="da-DK" sz="3200" b="1" dirty="0">
                <a:solidFill>
                  <a:schemeClr val="bg1">
                    <a:lumMod val="65000"/>
                  </a:schemeClr>
                </a:solidFill>
              </a:rPr>
              <a:t> af bestyrelsen og udvalg</a:t>
            </a:r>
          </a:p>
        </p:txBody>
      </p:sp>
      <p:sp>
        <p:nvSpPr>
          <p:cNvPr id="2" name="Tekstboks 1"/>
          <p:cNvSpPr txBox="1"/>
          <p:nvPr/>
        </p:nvSpPr>
        <p:spPr>
          <a:xfrm>
            <a:off x="164024" y="1262365"/>
            <a:ext cx="8728456" cy="2062103"/>
          </a:xfrm>
          <a:prstGeom prst="rect">
            <a:avLst/>
          </a:prstGeom>
          <a:noFill/>
        </p:spPr>
        <p:txBody>
          <a:bodyPr wrap="square" rtlCol="0">
            <a:spAutoFit/>
          </a:bodyPr>
          <a:lstStyle/>
          <a:p>
            <a:pPr marL="285750" indent="-285750"/>
            <a:r>
              <a:rPr lang="da-DK" sz="3200" dirty="0" smtClean="0"/>
              <a:t>En weekend i maj/juni</a:t>
            </a:r>
          </a:p>
          <a:p>
            <a:endParaRPr lang="da-DK" sz="3200" dirty="0" smtClean="0"/>
          </a:p>
          <a:p>
            <a:pPr marL="285750" indent="-285750">
              <a:buFont typeface="Arial" pitchFamily="34" charset="0"/>
              <a:buChar char="•"/>
            </a:pPr>
            <a:endParaRPr lang="da-DK" sz="3200" dirty="0" smtClean="0"/>
          </a:p>
          <a:p>
            <a:r>
              <a:rPr lang="da-DK" sz="3200" dirty="0" smtClean="0"/>
              <a:t> </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04027" y="2060848"/>
            <a:ext cx="6648450" cy="4505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64571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boks 4"/>
          <p:cNvSpPr txBox="1"/>
          <p:nvPr/>
        </p:nvSpPr>
        <p:spPr>
          <a:xfrm>
            <a:off x="308040" y="3356992"/>
            <a:ext cx="8820472" cy="2308324"/>
          </a:xfrm>
          <a:prstGeom prst="rect">
            <a:avLst/>
          </a:prstGeom>
          <a:noFill/>
        </p:spPr>
        <p:txBody>
          <a:bodyPr wrap="square" rtlCol="0">
            <a:spAutoFit/>
          </a:bodyPr>
          <a:lstStyle/>
          <a:p>
            <a:pPr marL="342900" indent="-342900" algn="ctr"/>
            <a:r>
              <a:rPr lang="da-DK" sz="3600" b="1" dirty="0" smtClean="0"/>
              <a:t>Eliteudvalget </a:t>
            </a:r>
          </a:p>
          <a:p>
            <a:pPr marL="342900" indent="-342900" algn="ctr"/>
            <a:r>
              <a:rPr lang="da-DK" sz="3600" b="1" dirty="0" smtClean="0"/>
              <a:t>2015</a:t>
            </a:r>
          </a:p>
          <a:p>
            <a:pPr marL="342900" indent="-342900"/>
            <a:endParaRPr lang="da-DK" b="1" dirty="0" smtClean="0"/>
          </a:p>
          <a:p>
            <a:pPr marL="342900" indent="-342900"/>
            <a:endParaRPr lang="da-DK" b="1" dirty="0" smtClean="0"/>
          </a:p>
          <a:p>
            <a:pPr marL="342900" indent="-342900"/>
            <a:r>
              <a:rPr lang="da-DK" b="1" dirty="0"/>
              <a:t>	</a:t>
            </a:r>
            <a:endParaRPr lang="da-DK" b="1" dirty="0" smtClean="0"/>
          </a:p>
          <a:p>
            <a:pPr marL="342900" indent="-342900"/>
            <a:endParaRPr lang="da-DK" b="1" dirty="0"/>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Tree>
    <p:extLst>
      <p:ext uri="{BB962C8B-B14F-4D97-AF65-F5344CB8AC3E}">
        <p14:creationId xmlns:p14="http://schemas.microsoft.com/office/powerpoint/2010/main" xmlns="" val="1460232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7888"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3200" dirty="0" smtClean="0">
                <a:solidFill>
                  <a:schemeClr val="bg1">
                    <a:lumMod val="65000"/>
                  </a:schemeClr>
                </a:solidFill>
              </a:rPr>
              <a:t>    Eliteudvalget 2015-16</a:t>
            </a:r>
            <a:endParaRPr lang="da-DK" sz="3200" dirty="0"/>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536" y="1268760"/>
            <a:ext cx="5472608" cy="54578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143306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7888"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3200" dirty="0" smtClean="0">
                <a:solidFill>
                  <a:schemeClr val="bg1">
                    <a:lumMod val="65000"/>
                  </a:schemeClr>
                </a:solidFill>
              </a:rPr>
              <a:t>    Eliteudvalget – mål &amp; aktiviteter</a:t>
            </a:r>
            <a:endParaRPr lang="da-DK" sz="3200" dirty="0"/>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
        <p:nvSpPr>
          <p:cNvPr id="7" name="Tekstboks 6"/>
          <p:cNvSpPr txBox="1"/>
          <p:nvPr/>
        </p:nvSpPr>
        <p:spPr>
          <a:xfrm>
            <a:off x="323528" y="1412776"/>
            <a:ext cx="8496944" cy="4555093"/>
          </a:xfrm>
          <a:prstGeom prst="rect">
            <a:avLst/>
          </a:prstGeom>
          <a:noFill/>
        </p:spPr>
        <p:txBody>
          <a:bodyPr wrap="square" rtlCol="0">
            <a:spAutoFit/>
          </a:bodyPr>
          <a:lstStyle/>
          <a:p>
            <a:pPr lvl="0" fontAlgn="base">
              <a:spcBef>
                <a:spcPct val="0"/>
              </a:spcBef>
              <a:spcAft>
                <a:spcPct val="0"/>
              </a:spcAft>
            </a:pPr>
            <a:r>
              <a:rPr lang="da-DK" dirty="0" smtClean="0">
                <a:latin typeface="Calibri" pitchFamily="34" charset="0"/>
                <a:cs typeface="Arial" pitchFamily="34" charset="0"/>
              </a:rPr>
              <a:t>For sæson 2015/16 har EU haft som </a:t>
            </a:r>
            <a:r>
              <a:rPr lang="da-DK" b="1" dirty="0" smtClean="0">
                <a:latin typeface="Calibri" pitchFamily="34" charset="0"/>
                <a:cs typeface="Arial" pitchFamily="34" charset="0"/>
              </a:rPr>
              <a:t>målsætning</a:t>
            </a:r>
            <a:r>
              <a:rPr lang="da-DK" dirty="0" smtClean="0">
                <a:latin typeface="Calibri" pitchFamily="34" charset="0"/>
                <a:cs typeface="Arial" pitchFamily="34" charset="0"/>
              </a:rPr>
              <a:t> at implementere talent og elitestrategien med de valgte </a:t>
            </a:r>
            <a:r>
              <a:rPr lang="da-DK" dirty="0" smtClean="0">
                <a:latin typeface="Calibri" pitchFamily="34" charset="0"/>
                <a:cs typeface="Arial" pitchFamily="34" charset="0"/>
              </a:rPr>
              <a:t>indsatsområder </a:t>
            </a:r>
            <a:r>
              <a:rPr lang="da-DK" dirty="0" smtClean="0">
                <a:latin typeface="Calibri" pitchFamily="34" charset="0"/>
                <a:cs typeface="Arial" pitchFamily="34" charset="0"/>
              </a:rPr>
              <a:t>(teknik, taktik, psykologi og fysik), som er blevet udviklet forrige sæson som et led i opbygningen af talent- og elitestrukturer.</a:t>
            </a:r>
            <a:endParaRPr lang="da-DK" dirty="0" smtClean="0">
              <a:latin typeface="Arial" pitchFamily="34" charset="0"/>
              <a:cs typeface="Arial" pitchFamily="34" charset="0"/>
            </a:endParaRPr>
          </a:p>
          <a:p>
            <a:pPr lvl="0" eaLnBrk="0" fontAlgn="base" hangingPunct="0">
              <a:spcBef>
                <a:spcPct val="0"/>
              </a:spcBef>
              <a:spcAft>
                <a:spcPct val="0"/>
              </a:spcAft>
            </a:pPr>
            <a:endParaRPr lang="da-DK" b="1" dirty="0" smtClean="0">
              <a:latin typeface="Calibri" pitchFamily="34" charset="0"/>
              <a:cs typeface="Arial" pitchFamily="34" charset="0"/>
            </a:endParaRPr>
          </a:p>
          <a:p>
            <a:pPr lvl="0" eaLnBrk="0" fontAlgn="base" hangingPunct="0">
              <a:spcBef>
                <a:spcPct val="0"/>
              </a:spcBef>
              <a:spcAft>
                <a:spcPct val="0"/>
              </a:spcAft>
            </a:pPr>
            <a:r>
              <a:rPr lang="da-DK" b="1" dirty="0" smtClean="0">
                <a:latin typeface="Calibri" pitchFamily="34" charset="0"/>
                <a:cs typeface="Arial" pitchFamily="34" charset="0"/>
              </a:rPr>
              <a:t>Aktiviteter:</a:t>
            </a:r>
          </a:p>
          <a:p>
            <a:pPr lvl="0" eaLnBrk="0" fontAlgn="base" hangingPunct="0">
              <a:spcBef>
                <a:spcPct val="0"/>
              </a:spcBef>
              <a:spcAft>
                <a:spcPct val="0"/>
              </a:spcAft>
            </a:pPr>
            <a:endParaRPr lang="da-DK" dirty="0" smtClean="0">
              <a:latin typeface="Arial" pitchFamily="34" charset="0"/>
              <a:cs typeface="Arial" pitchFamily="34" charset="0"/>
            </a:endParaRPr>
          </a:p>
          <a:p>
            <a:pPr lvl="0" eaLnBrk="0" fontAlgn="base" hangingPunct="0">
              <a:spcBef>
                <a:spcPct val="0"/>
              </a:spcBef>
              <a:spcAft>
                <a:spcPct val="0"/>
              </a:spcAft>
              <a:buFontTx/>
              <a:buChar char="•"/>
            </a:pPr>
            <a:r>
              <a:rPr lang="da-DK" sz="1400" dirty="0" smtClean="0">
                <a:latin typeface="Calibri" pitchFamily="34" charset="0"/>
                <a:ea typeface="MS Mincho" pitchFamily="49" charset="-128"/>
                <a:cs typeface="Times New Roman" pitchFamily="18" charset="0"/>
              </a:rPr>
              <a:t> Team Danmark Projektet: Vi har ogs</a:t>
            </a:r>
            <a:r>
              <a:rPr lang="da-DK" sz="1400" dirty="0" smtClean="0">
                <a:latin typeface="Cambria"/>
                <a:ea typeface="MS Mincho" pitchFamily="49" charset="-128"/>
                <a:cs typeface="Times New Roman" pitchFamily="18" charset="0"/>
              </a:rPr>
              <a:t>å</a:t>
            </a:r>
            <a:r>
              <a:rPr lang="da-DK" sz="1400" dirty="0" smtClean="0">
                <a:latin typeface="Calibri" pitchFamily="34" charset="0"/>
                <a:ea typeface="MS Mincho" pitchFamily="49" charset="-128"/>
                <a:cs typeface="Times New Roman" pitchFamily="18" charset="0"/>
              </a:rPr>
              <a:t> </a:t>
            </a:r>
            <a:r>
              <a:rPr lang="da-DK" sz="1400" dirty="0" smtClean="0">
                <a:latin typeface="Calibri" pitchFamily="34" charset="0"/>
                <a:ea typeface="MS Mincho" pitchFamily="49" charset="-128"/>
                <a:cs typeface="Times New Roman" pitchFamily="18" charset="0"/>
              </a:rPr>
              <a:t>i denne </a:t>
            </a:r>
            <a:r>
              <a:rPr lang="da-DK" sz="1400" dirty="0" smtClean="0">
                <a:latin typeface="Calibri" pitchFamily="34" charset="0"/>
                <a:ea typeface="MS Mincho" pitchFamily="49" charset="-128"/>
                <a:cs typeface="Times New Roman" pitchFamily="18" charset="0"/>
              </a:rPr>
              <a:t>s</a:t>
            </a:r>
            <a:r>
              <a:rPr lang="da-DK" sz="1400" dirty="0" smtClean="0">
                <a:latin typeface="Cambria"/>
                <a:ea typeface="MS Mincho" pitchFamily="49" charset="-128"/>
                <a:cs typeface="Times New Roman" pitchFamily="18" charset="0"/>
              </a:rPr>
              <a:t>æ</a:t>
            </a:r>
            <a:r>
              <a:rPr lang="da-DK" sz="1400" dirty="0" smtClean="0">
                <a:latin typeface="Calibri" pitchFamily="34" charset="0"/>
                <a:ea typeface="MS Mincho" pitchFamily="49" charset="-128"/>
                <a:cs typeface="Times New Roman" pitchFamily="18" charset="0"/>
              </a:rPr>
              <a:t>son f</a:t>
            </a:r>
            <a:r>
              <a:rPr lang="da-DK" sz="1400" dirty="0" smtClean="0">
                <a:latin typeface="Cambria"/>
                <a:ea typeface="MS Mincho" pitchFamily="49" charset="-128"/>
                <a:cs typeface="Times New Roman" pitchFamily="18" charset="0"/>
              </a:rPr>
              <a:t>å</a:t>
            </a:r>
            <a:r>
              <a:rPr lang="da-DK" sz="1400" dirty="0" smtClean="0">
                <a:latin typeface="Calibri" pitchFamily="34" charset="0"/>
                <a:ea typeface="MS Mincho" pitchFamily="49" charset="-128"/>
                <a:cs typeface="Times New Roman" pitchFamily="18" charset="0"/>
              </a:rPr>
              <a:t>et st</a:t>
            </a:r>
            <a:r>
              <a:rPr lang="da-DK" sz="1400" dirty="0" smtClean="0">
                <a:latin typeface="Cambria"/>
                <a:ea typeface="MS Mincho" pitchFamily="49" charset="-128"/>
                <a:cs typeface="Times New Roman" pitchFamily="18" charset="0"/>
              </a:rPr>
              <a:t>ø</a:t>
            </a:r>
            <a:r>
              <a:rPr lang="da-DK" sz="1400" dirty="0" smtClean="0">
                <a:latin typeface="Calibri" pitchFamily="34" charset="0"/>
                <a:ea typeface="MS Mincho" pitchFamily="49" charset="-128"/>
                <a:cs typeface="Times New Roman" pitchFamily="18" charset="0"/>
              </a:rPr>
              <a:t>tte fra TD. Denne gang for et </a:t>
            </a:r>
            <a:r>
              <a:rPr lang="da-DK" sz="1400" dirty="0" smtClean="0">
                <a:latin typeface="Cambria"/>
                <a:ea typeface="MS Mincho" pitchFamily="49" charset="-128"/>
                <a:cs typeface="Times New Roman" pitchFamily="18" charset="0"/>
              </a:rPr>
              <a:t>å</a:t>
            </a:r>
            <a:r>
              <a:rPr lang="da-DK" sz="1400" dirty="0" smtClean="0">
                <a:latin typeface="Calibri" pitchFamily="34" charset="0"/>
                <a:ea typeface="MS Mincho" pitchFamily="49" charset="-128"/>
                <a:cs typeface="Times New Roman" pitchFamily="18" charset="0"/>
              </a:rPr>
              <a:t>r - </a:t>
            </a:r>
            <a:r>
              <a:rPr lang="da-DK" sz="1400" dirty="0" smtClean="0">
                <a:latin typeface="Calibri" pitchFamily="34" charset="0"/>
                <a:ea typeface="MS Mincho" pitchFamily="49" charset="-128"/>
                <a:cs typeface="Times New Roman" pitchFamily="18" charset="0"/>
              </a:rPr>
              <a:t>2016. Foruden st</a:t>
            </a:r>
            <a:r>
              <a:rPr lang="da-DK" sz="1400" dirty="0" smtClean="0">
                <a:latin typeface="Cambria"/>
                <a:ea typeface="MS Mincho" pitchFamily="49" charset="-128"/>
                <a:cs typeface="Times New Roman" pitchFamily="18" charset="0"/>
              </a:rPr>
              <a:t>ø</a:t>
            </a:r>
            <a:r>
              <a:rPr lang="da-DK" sz="1400" dirty="0" smtClean="0">
                <a:latin typeface="Calibri" pitchFamily="34" charset="0"/>
                <a:ea typeface="MS Mincho" pitchFamily="49" charset="-128"/>
                <a:cs typeface="Times New Roman" pitchFamily="18" charset="0"/>
              </a:rPr>
              <a:t>tte til Patrick J</a:t>
            </a:r>
            <a:r>
              <a:rPr lang="da-DK" sz="1400" dirty="0" smtClean="0">
                <a:latin typeface="Cambria"/>
                <a:ea typeface="MS Mincho" pitchFamily="49" charset="-128"/>
                <a:cs typeface="Times New Roman" pitchFamily="18" charset="0"/>
              </a:rPr>
              <a:t>ø</a:t>
            </a:r>
            <a:r>
              <a:rPr lang="da-DK" sz="1400" dirty="0" smtClean="0">
                <a:latin typeface="Calibri" pitchFamily="34" charset="0"/>
                <a:ea typeface="MS Mincho" pitchFamily="49" charset="-128"/>
                <a:cs typeface="Times New Roman" pitchFamily="18" charset="0"/>
              </a:rPr>
              <a:t>rgensen har DFF ogs</a:t>
            </a:r>
            <a:r>
              <a:rPr lang="da-DK" sz="1400" dirty="0" smtClean="0">
                <a:latin typeface="Cambria"/>
                <a:ea typeface="MS Mincho" pitchFamily="49" charset="-128"/>
                <a:cs typeface="Times New Roman" pitchFamily="18" charset="0"/>
              </a:rPr>
              <a:t>å</a:t>
            </a:r>
            <a:r>
              <a:rPr lang="da-DK" sz="1400" dirty="0" smtClean="0">
                <a:latin typeface="Calibri" pitchFamily="34" charset="0"/>
                <a:ea typeface="MS Mincho" pitchFamily="49" charset="-128"/>
                <a:cs typeface="Times New Roman" pitchFamily="18" charset="0"/>
              </a:rPr>
              <a:t> f</a:t>
            </a:r>
            <a:r>
              <a:rPr lang="da-DK" sz="1400" dirty="0" smtClean="0">
                <a:latin typeface="Cambria"/>
                <a:ea typeface="MS Mincho" pitchFamily="49" charset="-128"/>
                <a:cs typeface="Times New Roman" pitchFamily="18" charset="0"/>
              </a:rPr>
              <a:t>å</a:t>
            </a:r>
            <a:r>
              <a:rPr lang="da-DK" sz="1400" dirty="0" smtClean="0">
                <a:latin typeface="Calibri" pitchFamily="34" charset="0"/>
                <a:ea typeface="MS Mincho" pitchFamily="49" charset="-128"/>
                <a:cs typeface="Times New Roman" pitchFamily="18" charset="0"/>
              </a:rPr>
              <a:t>et delvis st</a:t>
            </a:r>
            <a:r>
              <a:rPr lang="da-DK" sz="1400" dirty="0" smtClean="0">
                <a:latin typeface="Cambria"/>
                <a:ea typeface="MS Mincho" pitchFamily="49" charset="-128"/>
                <a:cs typeface="Times New Roman" pitchFamily="18" charset="0"/>
              </a:rPr>
              <a:t>ø</a:t>
            </a:r>
            <a:r>
              <a:rPr lang="da-DK" sz="1400" dirty="0" smtClean="0">
                <a:latin typeface="Calibri" pitchFamily="34" charset="0"/>
                <a:ea typeface="MS Mincho" pitchFamily="49" charset="-128"/>
                <a:cs typeface="Times New Roman" pitchFamily="18" charset="0"/>
              </a:rPr>
              <a:t>tte til </a:t>
            </a:r>
            <a:r>
              <a:rPr lang="da-DK" sz="1400" dirty="0" smtClean="0">
                <a:latin typeface="Calibri" pitchFamily="34" charset="0"/>
                <a:ea typeface="MS Mincho" pitchFamily="49" charset="-128"/>
                <a:cs typeface="Times New Roman" pitchFamily="18" charset="0"/>
              </a:rPr>
              <a:t>nettoherrek</a:t>
            </a:r>
            <a:r>
              <a:rPr lang="da-DK" sz="1400" dirty="0" smtClean="0">
                <a:latin typeface="Cambria"/>
                <a:ea typeface="MS Mincho" pitchFamily="49" charset="-128"/>
                <a:cs typeface="Times New Roman" pitchFamily="18" charset="0"/>
              </a:rPr>
              <a:t>å</a:t>
            </a:r>
            <a:r>
              <a:rPr lang="da-DK" sz="1400" dirty="0" smtClean="0">
                <a:latin typeface="Calibri" pitchFamily="34" charset="0"/>
                <a:ea typeface="MS Mincho" pitchFamily="49" charset="-128"/>
                <a:cs typeface="Times New Roman" pitchFamily="18" charset="0"/>
              </a:rPr>
              <a:t>rdeholdet </a:t>
            </a:r>
            <a:r>
              <a:rPr lang="da-DK" sz="1400" dirty="0" smtClean="0">
                <a:latin typeface="Calibri" pitchFamily="34" charset="0"/>
                <a:ea typeface="MS Mincho" pitchFamily="49" charset="-128"/>
                <a:cs typeface="Times New Roman" pitchFamily="18" charset="0"/>
              </a:rPr>
              <a:t>og tre ungdomsf</a:t>
            </a:r>
            <a:r>
              <a:rPr lang="da-DK" sz="1400" dirty="0" smtClean="0">
                <a:latin typeface="Cambria"/>
                <a:ea typeface="MS Mincho" pitchFamily="49" charset="-128"/>
                <a:cs typeface="Times New Roman" pitchFamily="18" charset="0"/>
              </a:rPr>
              <a:t>æ</a:t>
            </a:r>
            <a:r>
              <a:rPr lang="da-DK" sz="1400" dirty="0" smtClean="0">
                <a:latin typeface="Calibri" pitchFamily="34" charset="0"/>
                <a:ea typeface="MS Mincho" pitchFamily="49" charset="-128"/>
                <a:cs typeface="Times New Roman" pitchFamily="18" charset="0"/>
              </a:rPr>
              <a:t>gtere. </a:t>
            </a:r>
          </a:p>
          <a:p>
            <a:pPr lvl="0" eaLnBrk="0" fontAlgn="base" hangingPunct="0">
              <a:spcBef>
                <a:spcPct val="0"/>
              </a:spcBef>
              <a:spcAft>
                <a:spcPct val="0"/>
              </a:spcAft>
              <a:buFontTx/>
              <a:buChar char="•"/>
            </a:pPr>
            <a:endParaRPr lang="da-DK" sz="1400" dirty="0" smtClean="0">
              <a:latin typeface="Arial" pitchFamily="34" charset="0"/>
              <a:cs typeface="Arial" pitchFamily="34" charset="0"/>
            </a:endParaRPr>
          </a:p>
          <a:p>
            <a:pPr lvl="0" eaLnBrk="0" fontAlgn="base" hangingPunct="0">
              <a:spcBef>
                <a:spcPct val="0"/>
              </a:spcBef>
              <a:spcAft>
                <a:spcPct val="0"/>
              </a:spcAft>
              <a:buFontTx/>
              <a:buChar char="•"/>
            </a:pPr>
            <a:r>
              <a:rPr lang="da-DK" sz="1400" dirty="0" smtClean="0">
                <a:latin typeface="Calibri" pitchFamily="34" charset="0"/>
                <a:ea typeface="MS Mincho" pitchFamily="49" charset="-128"/>
                <a:cs typeface="Times New Roman" pitchFamily="18" charset="0"/>
              </a:rPr>
              <a:t> EU har sammen med Nathalie Ahl (n</a:t>
            </a:r>
            <a:r>
              <a:rPr lang="da-DK" sz="1400" dirty="0" smtClean="0">
                <a:latin typeface="Cambria"/>
                <a:ea typeface="MS Mincho" pitchFamily="49" charset="-128"/>
                <a:cs typeface="Times New Roman" pitchFamily="18" charset="0"/>
              </a:rPr>
              <a:t>æ</a:t>
            </a:r>
            <a:r>
              <a:rPr lang="da-DK" sz="1400" dirty="0" smtClean="0">
                <a:latin typeface="Calibri" pitchFamily="34" charset="0"/>
                <a:ea typeface="MS Mincho" pitchFamily="49" charset="-128"/>
                <a:cs typeface="Times New Roman" pitchFamily="18" charset="0"/>
              </a:rPr>
              <a:t>st </a:t>
            </a:r>
            <a:r>
              <a:rPr lang="da-DK" sz="1400" dirty="0" err="1" smtClean="0">
                <a:latin typeface="Calibri" pitchFamily="34" charset="0"/>
                <a:ea typeface="MS Mincho" pitchFamily="49" charset="-128"/>
                <a:cs typeface="Times New Roman" pitchFamily="18" charset="0"/>
              </a:rPr>
              <a:t>fmd</a:t>
            </a:r>
            <a:r>
              <a:rPr lang="da-DK" sz="1400" dirty="0" smtClean="0">
                <a:latin typeface="Calibri" pitchFamily="34" charset="0"/>
                <a:ea typeface="MS Mincho" pitchFamily="49" charset="-128"/>
                <a:cs typeface="Times New Roman" pitchFamily="18" charset="0"/>
              </a:rPr>
              <a:t>) v</a:t>
            </a:r>
            <a:r>
              <a:rPr lang="da-DK" sz="1400" dirty="0" smtClean="0">
                <a:latin typeface="Cambria"/>
                <a:ea typeface="MS Mincho" pitchFamily="49" charset="-128"/>
                <a:cs typeface="Times New Roman" pitchFamily="18" charset="0"/>
              </a:rPr>
              <a:t>æ</a:t>
            </a:r>
            <a:r>
              <a:rPr lang="da-DK" sz="1400" dirty="0" smtClean="0">
                <a:latin typeface="Calibri" pitchFamily="34" charset="0"/>
                <a:ea typeface="MS Mincho" pitchFamily="49" charset="-128"/>
                <a:cs typeface="Times New Roman" pitchFamily="18" charset="0"/>
              </a:rPr>
              <a:t>ret med til at s</a:t>
            </a:r>
            <a:r>
              <a:rPr lang="da-DK" sz="1400" dirty="0" smtClean="0">
                <a:latin typeface="Cambria"/>
                <a:ea typeface="MS Mincho" pitchFamily="49" charset="-128"/>
                <a:cs typeface="Times New Roman" pitchFamily="18" charset="0"/>
              </a:rPr>
              <a:t>ø</a:t>
            </a:r>
            <a:r>
              <a:rPr lang="da-DK" sz="1400" dirty="0" smtClean="0">
                <a:latin typeface="Calibri" pitchFamily="34" charset="0"/>
                <a:ea typeface="MS Mincho" pitchFamily="49" charset="-128"/>
                <a:cs typeface="Times New Roman" pitchFamily="18" charset="0"/>
              </a:rPr>
              <a:t>ge sponsorst</a:t>
            </a:r>
            <a:r>
              <a:rPr lang="da-DK" sz="1400" dirty="0" smtClean="0">
                <a:latin typeface="Cambria"/>
                <a:ea typeface="MS Mincho" pitchFamily="49" charset="-128"/>
                <a:cs typeface="Times New Roman" pitchFamily="18" charset="0"/>
              </a:rPr>
              <a:t>ø</a:t>
            </a:r>
            <a:r>
              <a:rPr lang="da-DK" sz="1400" dirty="0" smtClean="0">
                <a:latin typeface="Calibri" pitchFamily="34" charset="0"/>
                <a:ea typeface="MS Mincho" pitchFamily="49" charset="-128"/>
                <a:cs typeface="Times New Roman" pitchFamily="18" charset="0"/>
              </a:rPr>
              <a:t>tte hos Lehmann til kadet- og junior rejseaktiviteter.</a:t>
            </a:r>
          </a:p>
          <a:p>
            <a:pPr lvl="0" eaLnBrk="0" fontAlgn="base" hangingPunct="0">
              <a:spcBef>
                <a:spcPct val="0"/>
              </a:spcBef>
              <a:spcAft>
                <a:spcPct val="0"/>
              </a:spcAft>
              <a:buFontTx/>
              <a:buChar char="•"/>
            </a:pPr>
            <a:endParaRPr lang="da-DK" sz="1400" dirty="0" smtClean="0">
              <a:latin typeface="Arial" pitchFamily="34" charset="0"/>
              <a:cs typeface="Arial" pitchFamily="34" charset="0"/>
            </a:endParaRPr>
          </a:p>
          <a:p>
            <a:pPr lvl="0" eaLnBrk="0" fontAlgn="base" hangingPunct="0">
              <a:spcBef>
                <a:spcPct val="0"/>
              </a:spcBef>
              <a:spcAft>
                <a:spcPct val="0"/>
              </a:spcAft>
              <a:buFontTx/>
              <a:buChar char="•"/>
            </a:pPr>
            <a:r>
              <a:rPr lang="da-DK" sz="1400" dirty="0" smtClean="0">
                <a:latin typeface="Calibri" pitchFamily="34" charset="0"/>
                <a:ea typeface="MS Mincho" pitchFamily="49" charset="-128"/>
                <a:cs typeface="Times New Roman" pitchFamily="18" charset="0"/>
              </a:rPr>
              <a:t> Implementering af udtagelseskriterierne for junior og senior.  </a:t>
            </a:r>
          </a:p>
          <a:p>
            <a:pPr lvl="0" eaLnBrk="0" fontAlgn="base" hangingPunct="0">
              <a:spcBef>
                <a:spcPct val="0"/>
              </a:spcBef>
              <a:spcAft>
                <a:spcPct val="0"/>
              </a:spcAft>
              <a:buFontTx/>
              <a:buChar char="•"/>
            </a:pPr>
            <a:endParaRPr lang="da-DK" sz="1400" dirty="0" smtClean="0">
              <a:latin typeface="Arial" pitchFamily="34" charset="0"/>
              <a:cs typeface="Arial" pitchFamily="34" charset="0"/>
            </a:endParaRPr>
          </a:p>
          <a:p>
            <a:pPr lvl="0" eaLnBrk="0" fontAlgn="base" hangingPunct="0">
              <a:spcBef>
                <a:spcPct val="0"/>
              </a:spcBef>
              <a:spcAft>
                <a:spcPct val="0"/>
              </a:spcAft>
              <a:buFontTx/>
              <a:buChar char="•"/>
            </a:pPr>
            <a:r>
              <a:rPr lang="da-DK" sz="1400" dirty="0" smtClean="0">
                <a:latin typeface="Calibri" pitchFamily="34" charset="0"/>
                <a:ea typeface="MS Mincho" pitchFamily="49" charset="-128"/>
                <a:cs typeface="Times New Roman" pitchFamily="18" charset="0"/>
              </a:rPr>
              <a:t> Ans</a:t>
            </a:r>
            <a:r>
              <a:rPr lang="da-DK" sz="1400" dirty="0" smtClean="0">
                <a:latin typeface="Cambria"/>
                <a:ea typeface="MS Mincho" pitchFamily="49" charset="-128"/>
                <a:cs typeface="Times New Roman" pitchFamily="18" charset="0"/>
              </a:rPr>
              <a:t>æ</a:t>
            </a:r>
            <a:r>
              <a:rPr lang="da-DK" sz="1400" dirty="0" smtClean="0">
                <a:latin typeface="Calibri" pitchFamily="34" charset="0"/>
                <a:ea typeface="MS Mincho" pitchFamily="49" charset="-128"/>
                <a:cs typeface="Times New Roman" pitchFamily="18" charset="0"/>
              </a:rPr>
              <a:t>ttelse af landstr</a:t>
            </a:r>
            <a:r>
              <a:rPr lang="da-DK" sz="1400" dirty="0" smtClean="0">
                <a:latin typeface="Cambria"/>
                <a:ea typeface="MS Mincho" pitchFamily="49" charset="-128"/>
                <a:cs typeface="Times New Roman" pitchFamily="18" charset="0"/>
              </a:rPr>
              <a:t>æ</a:t>
            </a:r>
            <a:r>
              <a:rPr lang="da-DK" sz="1400" dirty="0" smtClean="0">
                <a:latin typeface="Calibri" pitchFamily="34" charset="0"/>
                <a:ea typeface="MS Mincho" pitchFamily="49" charset="-128"/>
                <a:cs typeface="Times New Roman" pitchFamily="18" charset="0"/>
              </a:rPr>
              <a:t>ner p</a:t>
            </a:r>
            <a:r>
              <a:rPr lang="da-DK" sz="1400" dirty="0" smtClean="0">
                <a:latin typeface="Cambria"/>
                <a:ea typeface="MS Mincho" pitchFamily="49" charset="-128"/>
                <a:cs typeface="Times New Roman" pitchFamily="18" charset="0"/>
              </a:rPr>
              <a:t>å</a:t>
            </a:r>
            <a:r>
              <a:rPr lang="da-DK" sz="1400" dirty="0" smtClean="0">
                <a:latin typeface="Calibri" pitchFamily="34" charset="0"/>
                <a:ea typeface="MS Mincho" pitchFamily="49" charset="-128"/>
                <a:cs typeface="Times New Roman" pitchFamily="18" charset="0"/>
              </a:rPr>
              <a:t> fuld tid.</a:t>
            </a:r>
          </a:p>
          <a:p>
            <a:pPr lvl="0" eaLnBrk="0" fontAlgn="base" hangingPunct="0">
              <a:spcBef>
                <a:spcPct val="0"/>
              </a:spcBef>
              <a:spcAft>
                <a:spcPct val="0"/>
              </a:spcAft>
              <a:buFontTx/>
              <a:buChar char="•"/>
            </a:pPr>
            <a:endParaRPr lang="da-DK" sz="1400" dirty="0" smtClean="0">
              <a:latin typeface="Arial" pitchFamily="34" charset="0"/>
              <a:cs typeface="Arial" pitchFamily="34" charset="0"/>
            </a:endParaRPr>
          </a:p>
          <a:p>
            <a:pPr lvl="0" eaLnBrk="0" fontAlgn="base" hangingPunct="0">
              <a:spcBef>
                <a:spcPct val="0"/>
              </a:spcBef>
              <a:spcAft>
                <a:spcPct val="0"/>
              </a:spcAft>
              <a:buFontTx/>
              <a:buChar char="•"/>
            </a:pPr>
            <a:r>
              <a:rPr lang="da-DK" sz="1400" dirty="0" smtClean="0">
                <a:latin typeface="Calibri" pitchFamily="34" charset="0"/>
                <a:ea typeface="MS Mincho" pitchFamily="49" charset="-128"/>
                <a:cs typeface="Times New Roman" pitchFamily="18" charset="0"/>
              </a:rPr>
              <a:t> Udvikling og undervisning af et elitespor p</a:t>
            </a:r>
            <a:r>
              <a:rPr lang="da-DK" sz="1400" dirty="0" smtClean="0">
                <a:latin typeface="Cambria"/>
                <a:ea typeface="MS Mincho" pitchFamily="49" charset="-128"/>
                <a:cs typeface="Times New Roman" pitchFamily="18" charset="0"/>
              </a:rPr>
              <a:t>å</a:t>
            </a:r>
            <a:r>
              <a:rPr lang="da-DK" sz="1400" dirty="0" smtClean="0">
                <a:latin typeface="Calibri" pitchFamily="34" charset="0"/>
                <a:ea typeface="MS Mincho" pitchFamily="49" charset="-128"/>
                <a:cs typeface="Times New Roman" pitchFamily="18" charset="0"/>
              </a:rPr>
              <a:t> DFF’s sommerlejr .</a:t>
            </a:r>
          </a:p>
          <a:p>
            <a:pPr lvl="0" eaLnBrk="0" fontAlgn="base" hangingPunct="0">
              <a:spcBef>
                <a:spcPct val="0"/>
              </a:spcBef>
              <a:spcAft>
                <a:spcPct val="0"/>
              </a:spcAft>
              <a:buFontTx/>
              <a:buChar char="•"/>
            </a:pPr>
            <a:endParaRPr lang="da-DK" sz="1400" dirty="0" smtClean="0">
              <a:latin typeface="Arial" pitchFamily="34" charset="0"/>
              <a:cs typeface="Arial" pitchFamily="34" charset="0"/>
            </a:endParaRPr>
          </a:p>
          <a:p>
            <a:pPr lvl="0" eaLnBrk="0" fontAlgn="base" hangingPunct="0">
              <a:spcBef>
                <a:spcPct val="0"/>
              </a:spcBef>
              <a:spcAft>
                <a:spcPct val="0"/>
              </a:spcAft>
              <a:buFontTx/>
              <a:buChar char="•"/>
            </a:pPr>
            <a:r>
              <a:rPr lang="da-DK" sz="1400" dirty="0" smtClean="0">
                <a:latin typeface="Calibri" pitchFamily="34" charset="0"/>
                <a:ea typeface="MS Mincho" pitchFamily="49" charset="-128"/>
                <a:cs typeface="Times New Roman" pitchFamily="18" charset="0"/>
              </a:rPr>
              <a:t> Identificering og igangs</a:t>
            </a:r>
            <a:r>
              <a:rPr lang="da-DK" sz="1400" dirty="0" smtClean="0">
                <a:latin typeface="Cambria"/>
                <a:ea typeface="MS Mincho" pitchFamily="49" charset="-128"/>
                <a:cs typeface="Times New Roman" pitchFamily="18" charset="0"/>
              </a:rPr>
              <a:t>æ</a:t>
            </a:r>
            <a:r>
              <a:rPr lang="da-DK" sz="1400" dirty="0" smtClean="0">
                <a:latin typeface="Calibri" pitchFamily="34" charset="0"/>
                <a:ea typeface="MS Mincho" pitchFamily="49" charset="-128"/>
                <a:cs typeface="Times New Roman" pitchFamily="18" charset="0"/>
              </a:rPr>
              <a:t>tning af aktiviteter.</a:t>
            </a:r>
            <a:endParaRPr lang="da-DK" sz="1400" dirty="0" smtClean="0">
              <a:latin typeface="Arial" pitchFamily="34" charset="0"/>
              <a:cs typeface="Arial" pitchFamily="34" charset="0"/>
            </a:endParaRPr>
          </a:p>
        </p:txBody>
      </p:sp>
    </p:spTree>
    <p:extLst>
      <p:ext uri="{BB962C8B-B14F-4D97-AF65-F5344CB8AC3E}">
        <p14:creationId xmlns:p14="http://schemas.microsoft.com/office/powerpoint/2010/main" xmlns="" val="3414330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7888"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3200" dirty="0" smtClean="0">
                <a:solidFill>
                  <a:schemeClr val="bg1">
                    <a:lumMod val="65000"/>
                  </a:schemeClr>
                </a:solidFill>
              </a:rPr>
              <a:t>    Eliteudvalget – aktiviteter 2015-16</a:t>
            </a:r>
            <a:endParaRPr lang="da-DK" sz="3200" dirty="0"/>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
        <p:nvSpPr>
          <p:cNvPr id="5" name="Tekstboks 4"/>
          <p:cNvSpPr txBox="1"/>
          <p:nvPr/>
        </p:nvSpPr>
        <p:spPr>
          <a:xfrm>
            <a:off x="395536" y="1340769"/>
            <a:ext cx="8136904" cy="4955203"/>
          </a:xfrm>
          <a:prstGeom prst="rect">
            <a:avLst/>
          </a:prstGeom>
          <a:noFill/>
        </p:spPr>
        <p:txBody>
          <a:bodyPr wrap="square" rtlCol="0">
            <a:spAutoFit/>
          </a:bodyPr>
          <a:lstStyle/>
          <a:p>
            <a:pPr marL="342900" lvl="0" indent="-342900" fontAlgn="base">
              <a:spcBef>
                <a:spcPct val="0"/>
              </a:spcBef>
              <a:spcAft>
                <a:spcPct val="0"/>
              </a:spcAft>
              <a:buAutoNum type="arabicPeriod"/>
            </a:pPr>
            <a:r>
              <a:rPr lang="da-DK" b="1" dirty="0" smtClean="0">
                <a:latin typeface="Calibri" pitchFamily="34" charset="0"/>
                <a:ea typeface="MS Mincho" pitchFamily="49" charset="-128"/>
                <a:cs typeface="Times New Roman" pitchFamily="18" charset="0"/>
              </a:rPr>
              <a:t>Team Danmark Projektet:</a:t>
            </a:r>
            <a:r>
              <a:rPr lang="da-DK" dirty="0" smtClean="0">
                <a:latin typeface="Calibri" pitchFamily="34" charset="0"/>
                <a:ea typeface="MS Mincho" pitchFamily="49" charset="-128"/>
                <a:cs typeface="Times New Roman" pitchFamily="18" charset="0"/>
              </a:rPr>
              <a:t> Vi har ogs</a:t>
            </a:r>
            <a:r>
              <a:rPr lang="da-DK" dirty="0" smtClean="0">
                <a:latin typeface="Cambria"/>
                <a:ea typeface="MS Mincho" pitchFamily="49" charset="-128"/>
                <a:cs typeface="Times New Roman" pitchFamily="18" charset="0"/>
              </a:rPr>
              <a:t>å</a:t>
            </a:r>
            <a:r>
              <a:rPr lang="da-DK" dirty="0" smtClean="0">
                <a:latin typeface="Calibri" pitchFamily="34" charset="0"/>
                <a:ea typeface="MS Mincho" pitchFamily="49" charset="-128"/>
                <a:cs typeface="Times New Roman" pitchFamily="18" charset="0"/>
              </a:rPr>
              <a:t> denne s</a:t>
            </a:r>
            <a:r>
              <a:rPr lang="da-DK" dirty="0" smtClean="0">
                <a:latin typeface="Cambria"/>
                <a:ea typeface="MS Mincho" pitchFamily="49" charset="-128"/>
                <a:cs typeface="Times New Roman" pitchFamily="18" charset="0"/>
              </a:rPr>
              <a:t>æ</a:t>
            </a:r>
            <a:r>
              <a:rPr lang="da-DK" dirty="0" smtClean="0">
                <a:latin typeface="Calibri" pitchFamily="34" charset="0"/>
                <a:ea typeface="MS Mincho" pitchFamily="49" charset="-128"/>
                <a:cs typeface="Times New Roman" pitchFamily="18" charset="0"/>
              </a:rPr>
              <a:t>son f</a:t>
            </a:r>
            <a:r>
              <a:rPr lang="da-DK" dirty="0" smtClean="0">
                <a:latin typeface="Cambria"/>
                <a:ea typeface="MS Mincho" pitchFamily="49" charset="-128"/>
                <a:cs typeface="Times New Roman" pitchFamily="18" charset="0"/>
              </a:rPr>
              <a:t>å</a:t>
            </a:r>
            <a:r>
              <a:rPr lang="da-DK" dirty="0" smtClean="0">
                <a:latin typeface="Calibri" pitchFamily="34" charset="0"/>
                <a:ea typeface="MS Mincho" pitchFamily="49" charset="-128"/>
                <a:cs typeface="Times New Roman" pitchFamily="18" charset="0"/>
              </a:rPr>
              <a:t>et st</a:t>
            </a:r>
            <a:r>
              <a:rPr lang="da-DK" dirty="0" smtClean="0">
                <a:latin typeface="Cambria"/>
                <a:ea typeface="MS Mincho" pitchFamily="49" charset="-128"/>
                <a:cs typeface="Times New Roman" pitchFamily="18" charset="0"/>
              </a:rPr>
              <a:t>ø</a:t>
            </a:r>
            <a:r>
              <a:rPr lang="da-DK" dirty="0" smtClean="0">
                <a:latin typeface="Calibri" pitchFamily="34" charset="0"/>
                <a:ea typeface="MS Mincho" pitchFamily="49" charset="-128"/>
                <a:cs typeface="Times New Roman" pitchFamily="18" charset="0"/>
              </a:rPr>
              <a:t>tte fra TD. Denne gang for et </a:t>
            </a:r>
            <a:r>
              <a:rPr lang="da-DK" dirty="0" smtClean="0">
                <a:latin typeface="Cambria"/>
                <a:ea typeface="MS Mincho" pitchFamily="49" charset="-128"/>
                <a:cs typeface="Times New Roman" pitchFamily="18" charset="0"/>
              </a:rPr>
              <a:t>å</a:t>
            </a:r>
            <a:r>
              <a:rPr lang="da-DK" dirty="0" smtClean="0">
                <a:latin typeface="Calibri" pitchFamily="34" charset="0"/>
                <a:ea typeface="MS Mincho" pitchFamily="49" charset="-128"/>
                <a:cs typeface="Times New Roman" pitchFamily="18" charset="0"/>
              </a:rPr>
              <a:t>r </a:t>
            </a:r>
            <a:r>
              <a:rPr lang="da-DK" dirty="0" smtClean="0">
                <a:latin typeface="Calibri" pitchFamily="34" charset="0"/>
                <a:ea typeface="MS Mincho" pitchFamily="49" charset="-128"/>
                <a:cs typeface="Times New Roman" pitchFamily="18" charset="0"/>
              </a:rPr>
              <a:t>- 2016</a:t>
            </a:r>
            <a:r>
              <a:rPr lang="da-DK" dirty="0" smtClean="0">
                <a:latin typeface="Calibri" pitchFamily="34" charset="0"/>
                <a:ea typeface="MS Mincho" pitchFamily="49" charset="-128"/>
                <a:cs typeface="Times New Roman" pitchFamily="18" charset="0"/>
              </a:rPr>
              <a:t>. Foruden st</a:t>
            </a:r>
            <a:r>
              <a:rPr lang="da-DK" dirty="0" smtClean="0">
                <a:latin typeface="Cambria"/>
                <a:ea typeface="MS Mincho" pitchFamily="49" charset="-128"/>
                <a:cs typeface="Times New Roman" pitchFamily="18" charset="0"/>
              </a:rPr>
              <a:t>ø</a:t>
            </a:r>
            <a:r>
              <a:rPr lang="da-DK" dirty="0" smtClean="0">
                <a:latin typeface="Calibri" pitchFamily="34" charset="0"/>
                <a:ea typeface="MS Mincho" pitchFamily="49" charset="-128"/>
                <a:cs typeface="Times New Roman" pitchFamily="18" charset="0"/>
              </a:rPr>
              <a:t>tte til Patrick J</a:t>
            </a:r>
            <a:r>
              <a:rPr lang="da-DK" dirty="0" smtClean="0">
                <a:latin typeface="Cambria"/>
                <a:ea typeface="MS Mincho" pitchFamily="49" charset="-128"/>
                <a:cs typeface="Times New Roman" pitchFamily="18" charset="0"/>
              </a:rPr>
              <a:t>ø</a:t>
            </a:r>
            <a:r>
              <a:rPr lang="da-DK" dirty="0" smtClean="0">
                <a:latin typeface="Calibri" pitchFamily="34" charset="0"/>
                <a:ea typeface="MS Mincho" pitchFamily="49" charset="-128"/>
                <a:cs typeface="Times New Roman" pitchFamily="18" charset="0"/>
              </a:rPr>
              <a:t>rgensen har DFF ogs</a:t>
            </a:r>
            <a:r>
              <a:rPr lang="da-DK" dirty="0" smtClean="0">
                <a:latin typeface="Cambria"/>
                <a:ea typeface="MS Mincho" pitchFamily="49" charset="-128"/>
                <a:cs typeface="Times New Roman" pitchFamily="18" charset="0"/>
              </a:rPr>
              <a:t>å</a:t>
            </a:r>
            <a:r>
              <a:rPr lang="da-DK" dirty="0" smtClean="0">
                <a:latin typeface="Calibri" pitchFamily="34" charset="0"/>
                <a:ea typeface="MS Mincho" pitchFamily="49" charset="-128"/>
                <a:cs typeface="Times New Roman" pitchFamily="18" charset="0"/>
              </a:rPr>
              <a:t> f</a:t>
            </a:r>
            <a:r>
              <a:rPr lang="da-DK" dirty="0" smtClean="0">
                <a:latin typeface="Cambria"/>
                <a:ea typeface="MS Mincho" pitchFamily="49" charset="-128"/>
                <a:cs typeface="Times New Roman" pitchFamily="18" charset="0"/>
              </a:rPr>
              <a:t>å</a:t>
            </a:r>
            <a:r>
              <a:rPr lang="da-DK" dirty="0" smtClean="0">
                <a:latin typeface="Calibri" pitchFamily="34" charset="0"/>
                <a:ea typeface="MS Mincho" pitchFamily="49" charset="-128"/>
                <a:cs typeface="Times New Roman" pitchFamily="18" charset="0"/>
              </a:rPr>
              <a:t>et delvis st</a:t>
            </a:r>
            <a:r>
              <a:rPr lang="da-DK" dirty="0" smtClean="0">
                <a:latin typeface="Cambria"/>
                <a:ea typeface="MS Mincho" pitchFamily="49" charset="-128"/>
                <a:cs typeface="Times New Roman" pitchFamily="18" charset="0"/>
              </a:rPr>
              <a:t>ø</a:t>
            </a:r>
            <a:r>
              <a:rPr lang="da-DK" dirty="0" smtClean="0">
                <a:latin typeface="Calibri" pitchFamily="34" charset="0"/>
                <a:ea typeface="MS Mincho" pitchFamily="49" charset="-128"/>
                <a:cs typeface="Times New Roman" pitchFamily="18" charset="0"/>
              </a:rPr>
              <a:t>tte til </a:t>
            </a:r>
            <a:r>
              <a:rPr lang="da-DK" dirty="0" smtClean="0">
                <a:latin typeface="Calibri" pitchFamily="34" charset="0"/>
                <a:ea typeface="MS Mincho" pitchFamily="49" charset="-128"/>
                <a:cs typeface="Times New Roman" pitchFamily="18" charset="0"/>
              </a:rPr>
              <a:t>nettoherrek</a:t>
            </a:r>
            <a:r>
              <a:rPr lang="da-DK" dirty="0" smtClean="0">
                <a:latin typeface="Cambria"/>
                <a:ea typeface="MS Mincho" pitchFamily="49" charset="-128"/>
                <a:cs typeface="Times New Roman" pitchFamily="18" charset="0"/>
              </a:rPr>
              <a:t>å</a:t>
            </a:r>
            <a:r>
              <a:rPr lang="da-DK" dirty="0" smtClean="0">
                <a:latin typeface="Calibri" pitchFamily="34" charset="0"/>
                <a:ea typeface="MS Mincho" pitchFamily="49" charset="-128"/>
                <a:cs typeface="Times New Roman" pitchFamily="18" charset="0"/>
              </a:rPr>
              <a:t>rdeholdet </a:t>
            </a:r>
            <a:r>
              <a:rPr lang="da-DK" dirty="0" smtClean="0">
                <a:latin typeface="Calibri" pitchFamily="34" charset="0"/>
                <a:ea typeface="MS Mincho" pitchFamily="49" charset="-128"/>
                <a:cs typeface="Times New Roman" pitchFamily="18" charset="0"/>
              </a:rPr>
              <a:t>og tre f</a:t>
            </a:r>
            <a:r>
              <a:rPr lang="da-DK" dirty="0" smtClean="0">
                <a:latin typeface="Cambria"/>
                <a:ea typeface="MS Mincho" pitchFamily="49" charset="-128"/>
                <a:cs typeface="Times New Roman" pitchFamily="18" charset="0"/>
              </a:rPr>
              <a:t>æ</a:t>
            </a:r>
            <a:r>
              <a:rPr lang="da-DK" dirty="0" smtClean="0">
                <a:latin typeface="Calibri" pitchFamily="34" charset="0"/>
                <a:ea typeface="MS Mincho" pitchFamily="49" charset="-128"/>
                <a:cs typeface="Times New Roman" pitchFamily="18" charset="0"/>
              </a:rPr>
              <a:t>gtere er blevet optaget under </a:t>
            </a:r>
            <a:r>
              <a:rPr lang="da-DK" dirty="0" err="1" smtClean="0">
                <a:latin typeface="Calibri" pitchFamily="34" charset="0"/>
                <a:ea typeface="MS Mincho" pitchFamily="49" charset="-128"/>
                <a:cs typeface="Times New Roman" pitchFamily="18" charset="0"/>
              </a:rPr>
              <a:t>TD’s</a:t>
            </a:r>
            <a:r>
              <a:rPr lang="da-DK" dirty="0" smtClean="0">
                <a:latin typeface="Calibri" pitchFamily="34" charset="0"/>
                <a:ea typeface="MS Mincho" pitchFamily="49" charset="-128"/>
                <a:cs typeface="Times New Roman" pitchFamily="18" charset="0"/>
              </a:rPr>
              <a:t> </a:t>
            </a:r>
            <a:r>
              <a:rPr lang="da-DK" dirty="0" smtClean="0">
                <a:latin typeface="Calibri" pitchFamily="34" charset="0"/>
                <a:ea typeface="MS Mincho" pitchFamily="49" charset="-128"/>
                <a:cs typeface="Times New Roman" pitchFamily="18" charset="0"/>
              </a:rPr>
              <a:t>ungdomstalentprogram. S</a:t>
            </a:r>
            <a:r>
              <a:rPr lang="da-DK" dirty="0" smtClean="0">
                <a:latin typeface="Cambria"/>
                <a:ea typeface="MS Mincho" pitchFamily="49" charset="-128"/>
                <a:cs typeface="Times New Roman" pitchFamily="18" charset="0"/>
              </a:rPr>
              <a:t>å</a:t>
            </a:r>
            <a:r>
              <a:rPr lang="da-DK" dirty="0" smtClean="0">
                <a:latin typeface="Calibri" pitchFamily="34" charset="0"/>
                <a:ea typeface="MS Mincho" pitchFamily="49" charset="-128"/>
                <a:cs typeface="Times New Roman" pitchFamily="18" charset="0"/>
              </a:rPr>
              <a:t>ledes modtager syv f</a:t>
            </a:r>
            <a:r>
              <a:rPr lang="da-DK" dirty="0" smtClean="0">
                <a:latin typeface="Cambria"/>
                <a:ea typeface="MS Mincho" pitchFamily="49" charset="-128"/>
                <a:cs typeface="Times New Roman" pitchFamily="18" charset="0"/>
              </a:rPr>
              <a:t>æ</a:t>
            </a:r>
            <a:r>
              <a:rPr lang="da-DK" dirty="0" smtClean="0">
                <a:latin typeface="Calibri" pitchFamily="34" charset="0"/>
                <a:ea typeface="MS Mincho" pitchFamily="49" charset="-128"/>
                <a:cs typeface="Times New Roman" pitchFamily="18" charset="0"/>
              </a:rPr>
              <a:t>gtere st</a:t>
            </a:r>
            <a:r>
              <a:rPr lang="da-DK" dirty="0" smtClean="0">
                <a:latin typeface="Cambria"/>
                <a:ea typeface="MS Mincho" pitchFamily="49" charset="-128"/>
                <a:cs typeface="Times New Roman" pitchFamily="18" charset="0"/>
              </a:rPr>
              <a:t>ø</a:t>
            </a:r>
            <a:r>
              <a:rPr lang="da-DK" dirty="0" smtClean="0">
                <a:latin typeface="Calibri" pitchFamily="34" charset="0"/>
                <a:ea typeface="MS Mincho" pitchFamily="49" charset="-128"/>
                <a:cs typeface="Times New Roman" pitchFamily="18" charset="0"/>
              </a:rPr>
              <a:t>tte fra TD.</a:t>
            </a:r>
          </a:p>
          <a:p>
            <a:pPr marL="342900" lvl="0" indent="-342900" fontAlgn="base">
              <a:spcBef>
                <a:spcPct val="0"/>
              </a:spcBef>
              <a:spcAft>
                <a:spcPct val="0"/>
              </a:spcAft>
            </a:pPr>
            <a:r>
              <a:rPr lang="da-DK" dirty="0" smtClean="0">
                <a:latin typeface="Calibri" pitchFamily="34" charset="0"/>
                <a:ea typeface="MS Mincho" pitchFamily="49" charset="-128"/>
                <a:cs typeface="Times New Roman" pitchFamily="18" charset="0"/>
              </a:rPr>
              <a:t> </a:t>
            </a:r>
            <a:endParaRPr lang="da-DK" sz="800" dirty="0" smtClean="0">
              <a:latin typeface="Arial" pitchFamily="34" charset="0"/>
              <a:cs typeface="Arial" pitchFamily="34" charset="0"/>
            </a:endParaRPr>
          </a:p>
          <a:p>
            <a:pPr lvl="0" eaLnBrk="0" fontAlgn="base" hangingPunct="0">
              <a:spcBef>
                <a:spcPct val="0"/>
              </a:spcBef>
              <a:spcAft>
                <a:spcPct val="0"/>
              </a:spcAft>
              <a:buFontTx/>
              <a:buChar char="-"/>
            </a:pPr>
            <a:r>
              <a:rPr lang="da-DK" sz="1600" dirty="0" smtClean="0">
                <a:latin typeface="Calibri" pitchFamily="34" charset="0"/>
                <a:ea typeface="MS Mincho" pitchFamily="49" charset="-128"/>
                <a:cs typeface="Times New Roman" pitchFamily="18" charset="0"/>
              </a:rPr>
              <a:t>Patrick J</a:t>
            </a:r>
            <a:r>
              <a:rPr lang="da-DK" sz="1600" dirty="0" smtClean="0">
                <a:latin typeface="Cambria"/>
                <a:ea typeface="MS Mincho" pitchFamily="49" charset="-128"/>
                <a:cs typeface="Times New Roman" pitchFamily="18" charset="0"/>
              </a:rPr>
              <a:t>ø</a:t>
            </a:r>
            <a:r>
              <a:rPr lang="da-DK" sz="1600" dirty="0" smtClean="0">
                <a:latin typeface="Calibri" pitchFamily="34" charset="0"/>
                <a:ea typeface="MS Mincho" pitchFamily="49" charset="-128"/>
                <a:cs typeface="Times New Roman" pitchFamily="18" charset="0"/>
              </a:rPr>
              <a:t>rgensen f</a:t>
            </a:r>
            <a:r>
              <a:rPr lang="da-DK" sz="1600" dirty="0" smtClean="0">
                <a:latin typeface="Cambria"/>
                <a:ea typeface="MS Mincho" pitchFamily="49" charset="-128"/>
                <a:cs typeface="Times New Roman" pitchFamily="18" charset="0"/>
              </a:rPr>
              <a:t>å</a:t>
            </a:r>
            <a:r>
              <a:rPr lang="da-DK" sz="1600" dirty="0" smtClean="0">
                <a:latin typeface="Calibri" pitchFamily="34" charset="0"/>
                <a:ea typeface="MS Mincho" pitchFamily="49" charset="-128"/>
                <a:cs typeface="Times New Roman" pitchFamily="18" charset="0"/>
              </a:rPr>
              <a:t>r fuld st</a:t>
            </a:r>
            <a:r>
              <a:rPr lang="da-DK" sz="1600" dirty="0" smtClean="0">
                <a:latin typeface="Cambria"/>
                <a:ea typeface="MS Mincho" pitchFamily="49" charset="-128"/>
                <a:cs typeface="Times New Roman" pitchFamily="18" charset="0"/>
              </a:rPr>
              <a:t>ø</a:t>
            </a:r>
            <a:r>
              <a:rPr lang="da-DK" sz="1600" dirty="0" smtClean="0">
                <a:latin typeface="Calibri" pitchFamily="34" charset="0"/>
                <a:ea typeface="MS Mincho" pitchFamily="49" charset="-128"/>
                <a:cs typeface="Times New Roman" pitchFamily="18" charset="0"/>
              </a:rPr>
              <a:t>tte til st</a:t>
            </a:r>
            <a:r>
              <a:rPr lang="da-DK" sz="1600" dirty="0" smtClean="0">
                <a:latin typeface="Cambria"/>
                <a:ea typeface="MS Mincho" pitchFamily="49" charset="-128"/>
                <a:cs typeface="Times New Roman" pitchFamily="18" charset="0"/>
              </a:rPr>
              <a:t>æ</a:t>
            </a:r>
            <a:r>
              <a:rPr lang="da-DK" sz="1600" dirty="0" smtClean="0">
                <a:latin typeface="Calibri" pitchFamily="34" charset="0"/>
                <a:ea typeface="MS Mincho" pitchFamily="49" charset="-128"/>
                <a:cs typeface="Times New Roman" pitchFamily="18" charset="0"/>
              </a:rPr>
              <a:t>vnedeltagelse, lejre og adgang til </a:t>
            </a:r>
            <a:r>
              <a:rPr lang="da-DK" sz="1600" dirty="0" err="1" smtClean="0">
                <a:latin typeface="Calibri" pitchFamily="34" charset="0"/>
                <a:ea typeface="MS Mincho" pitchFamily="49" charset="-128"/>
                <a:cs typeface="Times New Roman" pitchFamily="18" charset="0"/>
              </a:rPr>
              <a:t>TD-ekspertydelser</a:t>
            </a:r>
            <a:r>
              <a:rPr lang="da-DK" sz="1600" dirty="0" smtClean="0">
                <a:latin typeface="Calibri" pitchFamily="34" charset="0"/>
                <a:ea typeface="MS Mincho" pitchFamily="49" charset="-128"/>
                <a:cs typeface="Times New Roman" pitchFamily="18" charset="0"/>
              </a:rPr>
              <a:t>.</a:t>
            </a:r>
          </a:p>
          <a:p>
            <a:pPr lvl="0" eaLnBrk="0" fontAlgn="base" hangingPunct="0">
              <a:spcBef>
                <a:spcPct val="0"/>
              </a:spcBef>
              <a:spcAft>
                <a:spcPct val="0"/>
              </a:spcAft>
            </a:pPr>
            <a:endParaRPr lang="da-DK" sz="1600" dirty="0" smtClean="0">
              <a:latin typeface="Arial" pitchFamily="34" charset="0"/>
              <a:cs typeface="Arial" pitchFamily="34" charset="0"/>
            </a:endParaRPr>
          </a:p>
          <a:p>
            <a:pPr lvl="0" eaLnBrk="0" fontAlgn="base" hangingPunct="0">
              <a:spcBef>
                <a:spcPct val="0"/>
              </a:spcBef>
              <a:spcAft>
                <a:spcPct val="0"/>
              </a:spcAft>
              <a:buFontTx/>
              <a:buChar char="-"/>
            </a:pPr>
            <a:r>
              <a:rPr lang="da-DK" sz="1600" dirty="0" smtClean="0">
                <a:latin typeface="Calibri" pitchFamily="34" charset="0"/>
                <a:ea typeface="MS Mincho" pitchFamily="49" charset="-128"/>
                <a:cs typeface="Times New Roman" pitchFamily="18" charset="0"/>
              </a:rPr>
              <a:t>Nettoherrek</a:t>
            </a:r>
            <a:r>
              <a:rPr lang="da-DK" sz="1600" dirty="0" smtClean="0">
                <a:latin typeface="Cambria"/>
                <a:ea typeface="MS Mincho" pitchFamily="49" charset="-128"/>
                <a:cs typeface="Times New Roman" pitchFamily="18" charset="0"/>
              </a:rPr>
              <a:t>å</a:t>
            </a:r>
            <a:r>
              <a:rPr lang="da-DK" sz="1600" dirty="0" smtClean="0">
                <a:latin typeface="Calibri" pitchFamily="34" charset="0"/>
                <a:ea typeface="MS Mincho" pitchFamily="49" charset="-128"/>
                <a:cs typeface="Times New Roman" pitchFamily="18" charset="0"/>
              </a:rPr>
              <a:t>rdeholdet </a:t>
            </a:r>
            <a:r>
              <a:rPr lang="da-DK" sz="1600" dirty="0" smtClean="0">
                <a:latin typeface="Calibri" pitchFamily="34" charset="0"/>
                <a:ea typeface="MS Mincho" pitchFamily="49" charset="-128"/>
                <a:cs typeface="Times New Roman" pitchFamily="18" charset="0"/>
              </a:rPr>
              <a:t>som best</a:t>
            </a:r>
            <a:r>
              <a:rPr lang="da-DK" sz="1600" dirty="0" smtClean="0">
                <a:latin typeface="Cambria"/>
                <a:ea typeface="MS Mincho" pitchFamily="49" charset="-128"/>
                <a:cs typeface="Times New Roman" pitchFamily="18" charset="0"/>
              </a:rPr>
              <a:t>å</a:t>
            </a:r>
            <a:r>
              <a:rPr lang="da-DK" sz="1600" dirty="0" smtClean="0">
                <a:latin typeface="Calibri" pitchFamily="34" charset="0"/>
                <a:ea typeface="MS Mincho" pitchFamily="49" charset="-128"/>
                <a:cs typeface="Times New Roman" pitchFamily="18" charset="0"/>
              </a:rPr>
              <a:t>r af: Patrick, Frederik, Troels og Klaus Albert f</a:t>
            </a:r>
            <a:r>
              <a:rPr lang="da-DK" sz="1600" dirty="0" smtClean="0">
                <a:latin typeface="Cambria"/>
                <a:ea typeface="MS Mincho" pitchFamily="49" charset="-128"/>
                <a:cs typeface="Times New Roman" pitchFamily="18" charset="0"/>
              </a:rPr>
              <a:t>å</a:t>
            </a:r>
            <a:r>
              <a:rPr lang="da-DK" sz="1600" dirty="0" smtClean="0">
                <a:latin typeface="Calibri" pitchFamily="34" charset="0"/>
                <a:ea typeface="MS Mincho" pitchFamily="49" charset="-128"/>
                <a:cs typeface="Times New Roman" pitchFamily="18" charset="0"/>
              </a:rPr>
              <a:t>r delvis st</a:t>
            </a:r>
            <a:r>
              <a:rPr lang="da-DK" sz="1600" dirty="0" smtClean="0">
                <a:latin typeface="Cambria"/>
                <a:ea typeface="MS Mincho" pitchFamily="49" charset="-128"/>
                <a:cs typeface="Times New Roman" pitchFamily="18" charset="0"/>
              </a:rPr>
              <a:t>ø</a:t>
            </a:r>
            <a:r>
              <a:rPr lang="da-DK" sz="1600" dirty="0" smtClean="0">
                <a:latin typeface="Calibri" pitchFamily="34" charset="0"/>
                <a:ea typeface="MS Mincho" pitchFamily="49" charset="-128"/>
                <a:cs typeface="Times New Roman" pitchFamily="18" charset="0"/>
              </a:rPr>
              <a:t>tte til </a:t>
            </a:r>
            <a:r>
              <a:rPr lang="da-DK" sz="1600" dirty="0" smtClean="0">
                <a:latin typeface="Calibri" pitchFamily="34" charset="0"/>
                <a:ea typeface="MS Mincho" pitchFamily="49" charset="-128"/>
                <a:cs typeface="Times New Roman" pitchFamily="18" charset="0"/>
              </a:rPr>
              <a:t>holdkvalifikationsst</a:t>
            </a:r>
            <a:r>
              <a:rPr lang="da-DK" sz="1600" dirty="0" smtClean="0">
                <a:latin typeface="Cambria"/>
                <a:ea typeface="MS Mincho" pitchFamily="49" charset="-128"/>
                <a:cs typeface="Times New Roman" pitchFamily="18" charset="0"/>
              </a:rPr>
              <a:t>æ</a:t>
            </a:r>
            <a:r>
              <a:rPr lang="da-DK" sz="1600" dirty="0" smtClean="0">
                <a:latin typeface="Calibri" pitchFamily="34" charset="0"/>
                <a:ea typeface="MS Mincho" pitchFamily="49" charset="-128"/>
                <a:cs typeface="Times New Roman" pitchFamily="18" charset="0"/>
              </a:rPr>
              <a:t>vnerne </a:t>
            </a:r>
            <a:r>
              <a:rPr lang="da-DK" sz="1600" dirty="0" smtClean="0">
                <a:latin typeface="Calibri" pitchFamily="34" charset="0"/>
                <a:ea typeface="MS Mincho" pitchFamily="49" charset="-128"/>
                <a:cs typeface="Times New Roman" pitchFamily="18" charset="0"/>
              </a:rPr>
              <a:t>og til sportspsykologisk supervision som hold.</a:t>
            </a:r>
          </a:p>
          <a:p>
            <a:pPr lvl="0" eaLnBrk="0" fontAlgn="base" hangingPunct="0">
              <a:spcBef>
                <a:spcPct val="0"/>
              </a:spcBef>
              <a:spcAft>
                <a:spcPct val="0"/>
              </a:spcAft>
            </a:pPr>
            <a:endParaRPr lang="da-DK" sz="1600" dirty="0" smtClean="0">
              <a:latin typeface="Arial" pitchFamily="34" charset="0"/>
              <a:cs typeface="Arial" pitchFamily="34" charset="0"/>
            </a:endParaRPr>
          </a:p>
          <a:p>
            <a:pPr lvl="0" eaLnBrk="0" fontAlgn="base" hangingPunct="0">
              <a:spcBef>
                <a:spcPct val="0"/>
              </a:spcBef>
              <a:spcAft>
                <a:spcPct val="0"/>
              </a:spcAft>
              <a:buFontTx/>
              <a:buChar char="-"/>
            </a:pPr>
            <a:r>
              <a:rPr lang="da-DK" sz="1600" dirty="0" smtClean="0">
                <a:latin typeface="Calibri" pitchFamily="34" charset="0"/>
                <a:ea typeface="MS Mincho" pitchFamily="49" charset="-128"/>
                <a:cs typeface="Times New Roman" pitchFamily="18" charset="0"/>
              </a:rPr>
              <a:t>De tre </a:t>
            </a:r>
            <a:r>
              <a:rPr lang="da-DK" sz="1600" dirty="0" smtClean="0">
                <a:latin typeface="Calibri" pitchFamily="34" charset="0"/>
                <a:ea typeface="MS Mincho" pitchFamily="49" charset="-128"/>
                <a:cs typeface="Times New Roman" pitchFamily="18" charset="0"/>
              </a:rPr>
              <a:t>juniorf</a:t>
            </a:r>
            <a:r>
              <a:rPr lang="da-DK" sz="1600" dirty="0" smtClean="0">
                <a:latin typeface="Cambria"/>
                <a:ea typeface="MS Mincho" pitchFamily="49" charset="-128"/>
                <a:cs typeface="Times New Roman" pitchFamily="18" charset="0"/>
              </a:rPr>
              <a:t>æ</a:t>
            </a:r>
            <a:r>
              <a:rPr lang="da-DK" sz="1600" dirty="0" smtClean="0">
                <a:latin typeface="Calibri" pitchFamily="34" charset="0"/>
                <a:ea typeface="MS Mincho" pitchFamily="49" charset="-128"/>
                <a:cs typeface="Times New Roman" pitchFamily="18" charset="0"/>
              </a:rPr>
              <a:t>gtere, </a:t>
            </a:r>
            <a:r>
              <a:rPr lang="da-DK" sz="1600" dirty="0" smtClean="0">
                <a:latin typeface="Calibri" pitchFamily="34" charset="0"/>
                <a:ea typeface="MS Mincho" pitchFamily="49" charset="-128"/>
                <a:cs typeface="Times New Roman" pitchFamily="18" charset="0"/>
              </a:rPr>
              <a:t>som </a:t>
            </a:r>
            <a:r>
              <a:rPr lang="da-DK" sz="1600" dirty="0" smtClean="0">
                <a:latin typeface="Calibri" pitchFamily="34" charset="0"/>
                <a:ea typeface="MS Mincho" pitchFamily="49" charset="-128"/>
                <a:cs typeface="Times New Roman" pitchFamily="18" charset="0"/>
              </a:rPr>
              <a:t>er </a:t>
            </a:r>
            <a:r>
              <a:rPr lang="da-DK" sz="1600" dirty="0" err="1" smtClean="0">
                <a:latin typeface="Calibri" pitchFamily="34" charset="0"/>
                <a:ea typeface="MS Mincho" pitchFamily="49" charset="-128"/>
                <a:cs typeface="Times New Roman" pitchFamily="18" charset="0"/>
              </a:rPr>
              <a:t>Kolja</a:t>
            </a:r>
            <a:r>
              <a:rPr lang="da-DK" sz="1600" dirty="0" smtClean="0">
                <a:latin typeface="Calibri" pitchFamily="34" charset="0"/>
                <a:ea typeface="MS Mincho" pitchFamily="49" charset="-128"/>
                <a:cs typeface="Times New Roman" pitchFamily="18" charset="0"/>
              </a:rPr>
              <a:t>, Thomas og </a:t>
            </a:r>
            <a:r>
              <a:rPr lang="da-DK" sz="1600" dirty="0" smtClean="0">
                <a:latin typeface="Calibri" pitchFamily="34" charset="0"/>
                <a:ea typeface="MS Mincho" pitchFamily="49" charset="-128"/>
                <a:cs typeface="Times New Roman" pitchFamily="18" charset="0"/>
              </a:rPr>
              <a:t>Martine, </a:t>
            </a:r>
            <a:r>
              <a:rPr lang="da-DK" sz="1600" dirty="0" smtClean="0">
                <a:latin typeface="Calibri" pitchFamily="34" charset="0"/>
                <a:ea typeface="MS Mincho" pitchFamily="49" charset="-128"/>
                <a:cs typeface="Times New Roman" pitchFamily="18" charset="0"/>
              </a:rPr>
              <a:t>f</a:t>
            </a:r>
            <a:r>
              <a:rPr lang="da-DK" sz="1600" dirty="0" smtClean="0">
                <a:latin typeface="Cambria"/>
                <a:ea typeface="MS Mincho" pitchFamily="49" charset="-128"/>
                <a:cs typeface="Times New Roman" pitchFamily="18" charset="0"/>
              </a:rPr>
              <a:t>å</a:t>
            </a:r>
            <a:r>
              <a:rPr lang="da-DK" sz="1600" dirty="0" smtClean="0">
                <a:latin typeface="Calibri" pitchFamily="34" charset="0"/>
                <a:ea typeface="MS Mincho" pitchFamily="49" charset="-128"/>
                <a:cs typeface="Times New Roman" pitchFamily="18" charset="0"/>
              </a:rPr>
              <a:t>r adgang til </a:t>
            </a:r>
            <a:r>
              <a:rPr lang="da-DK" sz="1600" dirty="0" err="1" smtClean="0">
                <a:latin typeface="Calibri" pitchFamily="34" charset="0"/>
                <a:ea typeface="MS Mincho" pitchFamily="49" charset="-128"/>
                <a:cs typeface="Times New Roman" pitchFamily="18" charset="0"/>
              </a:rPr>
              <a:t>TD-ekspertydelser</a:t>
            </a:r>
            <a:r>
              <a:rPr lang="da-DK" sz="1600" dirty="0" smtClean="0">
                <a:latin typeface="Calibri" pitchFamily="34" charset="0"/>
                <a:ea typeface="MS Mincho" pitchFamily="49" charset="-128"/>
                <a:cs typeface="Times New Roman" pitchFamily="18" charset="0"/>
              </a:rPr>
              <a:t>.</a:t>
            </a:r>
          </a:p>
          <a:p>
            <a:pPr lvl="0" eaLnBrk="0" fontAlgn="base" hangingPunct="0">
              <a:spcBef>
                <a:spcPct val="0"/>
              </a:spcBef>
              <a:spcAft>
                <a:spcPct val="0"/>
              </a:spcAft>
            </a:pPr>
            <a:endParaRPr lang="da-DK" sz="1600" dirty="0" smtClean="0">
              <a:latin typeface="Arial" pitchFamily="34" charset="0"/>
              <a:cs typeface="Arial" pitchFamily="34" charset="0"/>
            </a:endParaRPr>
          </a:p>
          <a:p>
            <a:pPr lvl="0" eaLnBrk="0" fontAlgn="base" hangingPunct="0">
              <a:spcBef>
                <a:spcPct val="0"/>
              </a:spcBef>
              <a:spcAft>
                <a:spcPct val="0"/>
              </a:spcAft>
            </a:pPr>
            <a:r>
              <a:rPr lang="da-DK" sz="1600" dirty="0" smtClean="0">
                <a:latin typeface="Calibri" pitchFamily="34" charset="0"/>
                <a:ea typeface="MS Mincho" pitchFamily="49" charset="-128"/>
                <a:cs typeface="Times New Roman" pitchFamily="18" charset="0"/>
              </a:rPr>
              <a:t>Vi har f</a:t>
            </a:r>
            <a:r>
              <a:rPr lang="da-DK" sz="1600" dirty="0" smtClean="0">
                <a:latin typeface="Cambria"/>
                <a:ea typeface="MS Mincho" pitchFamily="49" charset="-128"/>
                <a:cs typeface="Times New Roman" pitchFamily="18" charset="0"/>
              </a:rPr>
              <a:t>å</a:t>
            </a:r>
            <a:r>
              <a:rPr lang="da-DK" sz="1600" dirty="0" smtClean="0">
                <a:latin typeface="Calibri" pitchFamily="34" charset="0"/>
                <a:ea typeface="MS Mincho" pitchFamily="49" charset="-128"/>
                <a:cs typeface="Times New Roman" pitchFamily="18" charset="0"/>
              </a:rPr>
              <a:t>et ny konsulent, som vi har et rigtig fornuftigt samarbejde med, s</a:t>
            </a:r>
            <a:r>
              <a:rPr lang="da-DK" sz="1600" dirty="0" smtClean="0">
                <a:latin typeface="Cambria"/>
                <a:ea typeface="MS Mincho" pitchFamily="49" charset="-128"/>
                <a:cs typeface="Times New Roman" pitchFamily="18" charset="0"/>
              </a:rPr>
              <a:t>å</a:t>
            </a:r>
            <a:r>
              <a:rPr lang="da-DK" sz="1600" dirty="0" smtClean="0">
                <a:latin typeface="Calibri" pitchFamily="34" charset="0"/>
                <a:ea typeface="MS Mincho" pitchFamily="49" charset="-128"/>
                <a:cs typeface="Times New Roman" pitchFamily="18" charset="0"/>
              </a:rPr>
              <a:t> overordnet set har EU f</a:t>
            </a:r>
            <a:r>
              <a:rPr lang="da-DK" sz="1600" dirty="0" smtClean="0">
                <a:latin typeface="Cambria"/>
                <a:ea typeface="MS Mincho" pitchFamily="49" charset="-128"/>
                <a:cs typeface="Times New Roman" pitchFamily="18" charset="0"/>
              </a:rPr>
              <a:t>å</a:t>
            </a:r>
            <a:r>
              <a:rPr lang="da-DK" sz="1600" dirty="0" smtClean="0">
                <a:latin typeface="Calibri" pitchFamily="34" charset="0"/>
                <a:ea typeface="MS Mincho" pitchFamily="49" charset="-128"/>
                <a:cs typeface="Times New Roman" pitchFamily="18" charset="0"/>
              </a:rPr>
              <a:t>et etableret et godt samarbejde med TD. </a:t>
            </a:r>
            <a:r>
              <a:rPr lang="da-DK" sz="1600" dirty="0" err="1" smtClean="0">
                <a:latin typeface="Calibri" pitchFamily="34" charset="0"/>
                <a:ea typeface="MS Mincho" pitchFamily="49" charset="-128"/>
                <a:cs typeface="Times New Roman" pitchFamily="18" charset="0"/>
              </a:rPr>
              <a:t>TD’s</a:t>
            </a:r>
            <a:r>
              <a:rPr lang="da-DK" sz="1600" dirty="0" smtClean="0">
                <a:latin typeface="Calibri" pitchFamily="34" charset="0"/>
                <a:ea typeface="MS Mincho" pitchFamily="49" charset="-128"/>
                <a:cs typeface="Times New Roman" pitchFamily="18" charset="0"/>
              </a:rPr>
              <a:t> nye st</a:t>
            </a:r>
            <a:r>
              <a:rPr lang="da-DK" sz="1600" dirty="0" smtClean="0">
                <a:latin typeface="Cambria"/>
                <a:ea typeface="MS Mincho" pitchFamily="49" charset="-128"/>
                <a:cs typeface="Times New Roman" pitchFamily="18" charset="0"/>
              </a:rPr>
              <a:t>ø</a:t>
            </a:r>
            <a:r>
              <a:rPr lang="da-DK" sz="1600" dirty="0" smtClean="0">
                <a:latin typeface="Calibri" pitchFamily="34" charset="0"/>
                <a:ea typeface="MS Mincho" pitchFamily="49" charset="-128"/>
                <a:cs typeface="Times New Roman" pitchFamily="18" charset="0"/>
              </a:rPr>
              <a:t>ttekoncept vil blive offentlig gjort i l</a:t>
            </a:r>
            <a:r>
              <a:rPr lang="da-DK" sz="1600" dirty="0" smtClean="0">
                <a:latin typeface="Cambria"/>
                <a:ea typeface="MS Mincho" pitchFamily="49" charset="-128"/>
                <a:cs typeface="Times New Roman" pitchFamily="18" charset="0"/>
              </a:rPr>
              <a:t>ø</a:t>
            </a:r>
            <a:r>
              <a:rPr lang="da-DK" sz="1600" dirty="0" smtClean="0">
                <a:latin typeface="Calibri" pitchFamily="34" charset="0"/>
                <a:ea typeface="MS Mincho" pitchFamily="49" charset="-128"/>
                <a:cs typeface="Times New Roman" pitchFamily="18" charset="0"/>
              </a:rPr>
              <a:t>bet af efter</a:t>
            </a:r>
            <a:r>
              <a:rPr lang="da-DK" sz="1600" dirty="0" smtClean="0">
                <a:latin typeface="Cambria"/>
                <a:ea typeface="MS Mincho" pitchFamily="49" charset="-128"/>
                <a:cs typeface="Times New Roman" pitchFamily="18" charset="0"/>
              </a:rPr>
              <a:t>å</a:t>
            </a:r>
            <a:r>
              <a:rPr lang="da-DK" sz="1600" dirty="0" smtClean="0">
                <a:latin typeface="Calibri" pitchFamily="34" charset="0"/>
                <a:ea typeface="MS Mincho" pitchFamily="49" charset="-128"/>
                <a:cs typeface="Times New Roman" pitchFamily="18" charset="0"/>
              </a:rPr>
              <a:t>ret. Sammen med </a:t>
            </a:r>
            <a:r>
              <a:rPr lang="da-DK" sz="1600" dirty="0" smtClean="0">
                <a:latin typeface="Calibri" pitchFamily="34" charset="0"/>
                <a:ea typeface="MS Mincho" pitchFamily="49" charset="-128"/>
                <a:cs typeface="Times New Roman" pitchFamily="18" charset="0"/>
              </a:rPr>
              <a:t>DFF’s formand </a:t>
            </a:r>
            <a:r>
              <a:rPr lang="da-DK" sz="1600" dirty="0" smtClean="0">
                <a:latin typeface="Calibri" pitchFamily="34" charset="0"/>
                <a:ea typeface="MS Mincho" pitchFamily="49" charset="-128"/>
                <a:cs typeface="Times New Roman" pitchFamily="18" charset="0"/>
              </a:rPr>
              <a:t>har EU deltaget i TD udviklingsseminar omkring det nye </a:t>
            </a:r>
            <a:r>
              <a:rPr lang="da-DK" sz="1600" dirty="0" smtClean="0">
                <a:latin typeface="Calibri" pitchFamily="34" charset="0"/>
                <a:ea typeface="MS Mincho" pitchFamily="49" charset="-128"/>
                <a:cs typeface="Times New Roman" pitchFamily="18" charset="0"/>
              </a:rPr>
              <a:t>st</a:t>
            </a:r>
            <a:r>
              <a:rPr lang="da-DK" sz="1600" dirty="0" smtClean="0">
                <a:latin typeface="Cambria"/>
                <a:ea typeface="MS Mincho" pitchFamily="49" charset="-128"/>
                <a:cs typeface="Times New Roman" pitchFamily="18" charset="0"/>
              </a:rPr>
              <a:t>ø</a:t>
            </a:r>
            <a:r>
              <a:rPr lang="da-DK" sz="1600" dirty="0" smtClean="0">
                <a:latin typeface="Calibri" pitchFamily="34" charset="0"/>
                <a:ea typeface="MS Mincho" pitchFamily="49" charset="-128"/>
                <a:cs typeface="Times New Roman" pitchFamily="18" charset="0"/>
              </a:rPr>
              <a:t>ttekoncept, </a:t>
            </a:r>
            <a:r>
              <a:rPr lang="da-DK" sz="1600" dirty="0" err="1" smtClean="0">
                <a:latin typeface="Calibri" pitchFamily="34" charset="0"/>
                <a:ea typeface="MS Mincho" pitchFamily="49" charset="-128"/>
                <a:cs typeface="Times New Roman" pitchFamily="18" charset="0"/>
              </a:rPr>
              <a:t>TD’s</a:t>
            </a:r>
            <a:r>
              <a:rPr lang="da-DK" sz="1600" dirty="0" smtClean="0">
                <a:latin typeface="Calibri" pitchFamily="34" charset="0"/>
                <a:ea typeface="MS Mincho" pitchFamily="49" charset="-128"/>
                <a:cs typeface="Times New Roman" pitchFamily="18" charset="0"/>
              </a:rPr>
              <a:t> </a:t>
            </a:r>
            <a:r>
              <a:rPr lang="da-DK" sz="1600" dirty="0" smtClean="0">
                <a:latin typeface="Calibri" pitchFamily="34" charset="0"/>
                <a:ea typeface="MS Mincho" pitchFamily="49" charset="-128"/>
                <a:cs typeface="Times New Roman" pitchFamily="18" charset="0"/>
              </a:rPr>
              <a:t>udviklingsm</a:t>
            </a:r>
            <a:r>
              <a:rPr lang="da-DK" sz="1600" dirty="0" smtClean="0">
                <a:latin typeface="Cambria"/>
                <a:ea typeface="MS Mincho" pitchFamily="49" charset="-128"/>
                <a:cs typeface="Times New Roman" pitchFamily="18" charset="0"/>
              </a:rPr>
              <a:t>ø</a:t>
            </a:r>
            <a:r>
              <a:rPr lang="da-DK" sz="1600" dirty="0" smtClean="0">
                <a:latin typeface="Calibri" pitchFamily="34" charset="0"/>
                <a:ea typeface="MS Mincho" pitchFamily="49" charset="-128"/>
                <a:cs typeface="Times New Roman" pitchFamily="18" charset="0"/>
              </a:rPr>
              <a:t>de om et nyt nationalt elitetr</a:t>
            </a:r>
            <a:r>
              <a:rPr lang="da-DK" sz="1600" dirty="0" smtClean="0">
                <a:latin typeface="Cambria"/>
                <a:ea typeface="MS Mincho" pitchFamily="49" charset="-128"/>
                <a:cs typeface="Times New Roman" pitchFamily="18" charset="0"/>
              </a:rPr>
              <a:t>æ</a:t>
            </a:r>
            <a:r>
              <a:rPr lang="da-DK" sz="1600" dirty="0" smtClean="0">
                <a:latin typeface="Calibri" pitchFamily="34" charset="0"/>
                <a:ea typeface="MS Mincho" pitchFamily="49" charset="-128"/>
                <a:cs typeface="Times New Roman" pitchFamily="18" charset="0"/>
              </a:rPr>
              <a:t>ningscenter, samt </a:t>
            </a:r>
            <a:r>
              <a:rPr lang="da-DK" sz="1600" dirty="0" err="1" smtClean="0">
                <a:latin typeface="Calibri" pitchFamily="34" charset="0"/>
                <a:ea typeface="MS Mincho" pitchFamily="49" charset="-128"/>
                <a:cs typeface="Times New Roman" pitchFamily="18" charset="0"/>
              </a:rPr>
              <a:t>TD’s</a:t>
            </a:r>
            <a:r>
              <a:rPr lang="da-DK" sz="1600" dirty="0" smtClean="0">
                <a:latin typeface="Calibri" pitchFamily="34" charset="0"/>
                <a:ea typeface="MS Mincho" pitchFamily="49" charset="-128"/>
                <a:cs typeface="Times New Roman" pitchFamily="18" charset="0"/>
              </a:rPr>
              <a:t> samarbejde med elitekommunerne og de specialforbundene. Netop dette trekantssamarbejde mellem TD, elitekommunerne og specialforbundene vil TD gerne styrke. </a:t>
            </a:r>
            <a:endParaRPr lang="da-DK" sz="1600" dirty="0" smtClean="0">
              <a:latin typeface="Arial" pitchFamily="34" charset="0"/>
              <a:cs typeface="Arial" pitchFamily="34" charset="0"/>
            </a:endParaRPr>
          </a:p>
          <a:p>
            <a:endParaRPr lang="da-DK" dirty="0"/>
          </a:p>
        </p:txBody>
      </p:sp>
    </p:spTree>
    <p:extLst>
      <p:ext uri="{BB962C8B-B14F-4D97-AF65-F5344CB8AC3E}">
        <p14:creationId xmlns:p14="http://schemas.microsoft.com/office/powerpoint/2010/main" xmlns="" val="34143306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7888"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3200" dirty="0" smtClean="0">
                <a:solidFill>
                  <a:schemeClr val="bg1">
                    <a:lumMod val="65000"/>
                  </a:schemeClr>
                </a:solidFill>
              </a:rPr>
              <a:t>    Eliteudvalget – aktiviteter 2015-16</a:t>
            </a:r>
            <a:endParaRPr lang="da-DK" sz="3200" dirty="0"/>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
        <p:nvSpPr>
          <p:cNvPr id="5" name="Tekstboks 4"/>
          <p:cNvSpPr txBox="1"/>
          <p:nvPr/>
        </p:nvSpPr>
        <p:spPr>
          <a:xfrm>
            <a:off x="395536" y="1340769"/>
            <a:ext cx="8136904" cy="4247317"/>
          </a:xfrm>
          <a:prstGeom prst="rect">
            <a:avLst/>
          </a:prstGeom>
          <a:noFill/>
        </p:spPr>
        <p:txBody>
          <a:bodyPr wrap="square" rtlCol="0">
            <a:spAutoFit/>
          </a:bodyPr>
          <a:lstStyle/>
          <a:p>
            <a:r>
              <a:rPr lang="da-DK" b="1" dirty="0" smtClean="0"/>
              <a:t>2. Sponsormidler:</a:t>
            </a:r>
            <a:endParaRPr lang="da-DK" dirty="0" smtClean="0"/>
          </a:p>
          <a:p>
            <a:r>
              <a:rPr lang="da-DK" dirty="0" smtClean="0"/>
              <a:t>Med afsæt i elitestrategien har EU sammen med Nathalie Ahl (</a:t>
            </a:r>
            <a:r>
              <a:rPr lang="da-DK" dirty="0" smtClean="0"/>
              <a:t>næstformand) </a:t>
            </a:r>
            <a:r>
              <a:rPr lang="da-DK" dirty="0" smtClean="0"/>
              <a:t>været med til at hente sponsorstøtte hos Lehmann til kadet- og </a:t>
            </a:r>
            <a:r>
              <a:rPr lang="da-DK" dirty="0" smtClean="0"/>
              <a:t>juniorrejseaktiviteter</a:t>
            </a:r>
            <a:r>
              <a:rPr lang="da-DK" dirty="0" smtClean="0"/>
              <a:t>.</a:t>
            </a:r>
          </a:p>
          <a:p>
            <a:r>
              <a:rPr lang="da-DK" b="1" dirty="0" smtClean="0"/>
              <a:t> </a:t>
            </a:r>
            <a:endParaRPr lang="da-DK" dirty="0" smtClean="0"/>
          </a:p>
          <a:p>
            <a:r>
              <a:rPr lang="da-DK" b="1" dirty="0" smtClean="0"/>
              <a:t>3. Implementering af udtagelseskriterierne for junior og senior:  </a:t>
            </a:r>
            <a:endParaRPr lang="da-DK" dirty="0" smtClean="0"/>
          </a:p>
          <a:p>
            <a:r>
              <a:rPr lang="da-DK" dirty="0" smtClean="0"/>
              <a:t>Med implementeringen af udtagelseskriterierne for junior og senior har der været mindre begyndervanskeligheder. EU skal sikre følgende kriterier bliver klart formidlet til trænere og fægtere: For at komme i betragtning til en udtagelse stiller DFF nogle minimumskrav til deltagelse ved internationale stævner og DFF’s lejre. Ligeledes skal fægteren stå opført på bruttolisten. </a:t>
            </a:r>
          </a:p>
          <a:p>
            <a:r>
              <a:rPr lang="da-DK" dirty="0" smtClean="0"/>
              <a:t>For junior og senior skal fægterne som min. have 4 </a:t>
            </a:r>
            <a:r>
              <a:rPr lang="da-DK" dirty="0" smtClean="0"/>
              <a:t>wc-point </a:t>
            </a:r>
            <a:r>
              <a:rPr lang="da-DK" dirty="0" smtClean="0"/>
              <a:t>for at blive udtaget. Det er de objektive kriterier. Dog kan landstræneren også udtage fægtere på subjektive kriterier, men der skal ligge en faglig begrundelse, der falder indenfor EU's politik og strategi.</a:t>
            </a:r>
          </a:p>
          <a:p>
            <a:endParaRPr lang="da-DK" dirty="0"/>
          </a:p>
        </p:txBody>
      </p:sp>
    </p:spTree>
    <p:extLst>
      <p:ext uri="{BB962C8B-B14F-4D97-AF65-F5344CB8AC3E}">
        <p14:creationId xmlns:p14="http://schemas.microsoft.com/office/powerpoint/2010/main" xmlns="" val="34143306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7888"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3200" dirty="0" smtClean="0">
                <a:solidFill>
                  <a:schemeClr val="bg1">
                    <a:lumMod val="65000"/>
                  </a:schemeClr>
                </a:solidFill>
              </a:rPr>
              <a:t>    Eliteudvalget – aktiviteter 2015-16</a:t>
            </a:r>
            <a:endParaRPr lang="da-DK" sz="3200" dirty="0"/>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
        <p:nvSpPr>
          <p:cNvPr id="5" name="Tekstboks 4"/>
          <p:cNvSpPr txBox="1"/>
          <p:nvPr/>
        </p:nvSpPr>
        <p:spPr>
          <a:xfrm>
            <a:off x="395536" y="1340769"/>
            <a:ext cx="8136904" cy="5663089"/>
          </a:xfrm>
          <a:prstGeom prst="rect">
            <a:avLst/>
          </a:prstGeom>
          <a:noFill/>
        </p:spPr>
        <p:txBody>
          <a:bodyPr wrap="square" rtlCol="0">
            <a:spAutoFit/>
          </a:bodyPr>
          <a:lstStyle/>
          <a:p>
            <a:r>
              <a:rPr lang="da-DK" b="1" dirty="0" smtClean="0"/>
              <a:t>4. Ansættelse af landstræner på fuld tid:</a:t>
            </a:r>
            <a:r>
              <a:rPr lang="da-DK" dirty="0" smtClean="0"/>
              <a:t> </a:t>
            </a:r>
          </a:p>
          <a:p>
            <a:endParaRPr lang="da-DK" dirty="0" smtClean="0"/>
          </a:p>
          <a:p>
            <a:r>
              <a:rPr lang="da-DK" sz="1400" dirty="0" smtClean="0"/>
              <a:t>På baggrund af indsatsområderne og ATK har EU identificeret landstrænerens arbejds- og ansvarsområder. I forbindelse med ansættelsen af landstræneren afholder EU sammen med </a:t>
            </a:r>
            <a:r>
              <a:rPr lang="da-DK" sz="1400" dirty="0" smtClean="0"/>
              <a:t>forbundsformanden </a:t>
            </a:r>
            <a:r>
              <a:rPr lang="da-DK" sz="1400" dirty="0" smtClean="0"/>
              <a:t>månedlige statusmøder med landstræneren</a:t>
            </a:r>
            <a:r>
              <a:rPr lang="da-DK" sz="1400" dirty="0" smtClean="0"/>
              <a:t>.</a:t>
            </a:r>
          </a:p>
          <a:p>
            <a:endParaRPr lang="da-DK" sz="1400" dirty="0" smtClean="0"/>
          </a:p>
          <a:p>
            <a:r>
              <a:rPr lang="da-DK" sz="1400" dirty="0" err="1" smtClean="0"/>
              <a:t>Landstræenrens</a:t>
            </a:r>
            <a:r>
              <a:rPr lang="da-DK" sz="1400" dirty="0" smtClean="0"/>
              <a:t> opgaver:</a:t>
            </a:r>
            <a:endParaRPr lang="da-DK" sz="1400" dirty="0" smtClean="0"/>
          </a:p>
          <a:p>
            <a:r>
              <a:rPr lang="da-DK" sz="1400" dirty="0" smtClean="0"/>
              <a:t> </a:t>
            </a:r>
          </a:p>
          <a:p>
            <a:r>
              <a:rPr lang="da-DK" sz="1400" dirty="0" smtClean="0"/>
              <a:t>- Varetage den daglige DFF-træning. </a:t>
            </a:r>
            <a:r>
              <a:rPr lang="da-DK" sz="1400" dirty="0" err="1" smtClean="0"/>
              <a:t>P.t</a:t>
            </a:r>
            <a:r>
              <a:rPr lang="da-DK" sz="1400" dirty="0" smtClean="0"/>
              <a:t> . har </a:t>
            </a:r>
            <a:r>
              <a:rPr lang="da-DK" sz="1400" dirty="0" smtClean="0"/>
              <a:t>DFF indgået en aftale med HFK.</a:t>
            </a:r>
          </a:p>
          <a:p>
            <a:r>
              <a:rPr lang="da-DK" sz="1400" dirty="0" smtClean="0"/>
              <a:t> </a:t>
            </a:r>
          </a:p>
          <a:p>
            <a:r>
              <a:rPr lang="da-DK" sz="1400" dirty="0" smtClean="0"/>
              <a:t>- Ved de nationale træningspas samarbejdes der med de klubtrænere, som til daglig arbejder med talentfægterne. </a:t>
            </a:r>
          </a:p>
          <a:p>
            <a:r>
              <a:rPr lang="da-DK" sz="1400" dirty="0" smtClean="0"/>
              <a:t> </a:t>
            </a:r>
          </a:p>
          <a:p>
            <a:r>
              <a:rPr lang="da-DK" sz="1400" dirty="0" smtClean="0"/>
              <a:t>- Afholde månedlige træningspas i Vestdanmark enten i hverdagen eller i weekenden.</a:t>
            </a:r>
          </a:p>
          <a:p>
            <a:r>
              <a:rPr lang="da-DK" sz="1400" dirty="0" smtClean="0"/>
              <a:t> </a:t>
            </a:r>
          </a:p>
          <a:p>
            <a:r>
              <a:rPr lang="da-DK" sz="1400" dirty="0" smtClean="0"/>
              <a:t>- Planlægning, organisering og afholdelse af DFF's træningslejre – 3 stk. EU skal sikre, at lejrene afspejler DFF’s </a:t>
            </a:r>
            <a:r>
              <a:rPr lang="da-DK" sz="1400" dirty="0" err="1" smtClean="0"/>
              <a:t>ATK-koncept</a:t>
            </a:r>
            <a:r>
              <a:rPr lang="da-DK" sz="1400" dirty="0" smtClean="0"/>
              <a:t> </a:t>
            </a:r>
            <a:r>
              <a:rPr lang="da-DK" sz="1400" dirty="0" smtClean="0"/>
              <a:t>og hvilke af </a:t>
            </a:r>
            <a:r>
              <a:rPr lang="da-DK" sz="1400" dirty="0" smtClean="0"/>
              <a:t>dimensionerne, </a:t>
            </a:r>
            <a:r>
              <a:rPr lang="da-DK" sz="1400" dirty="0" smtClean="0"/>
              <a:t>der arbejdes med på lejrene.</a:t>
            </a:r>
          </a:p>
          <a:p>
            <a:r>
              <a:rPr lang="da-DK" sz="1400" dirty="0" smtClean="0"/>
              <a:t> </a:t>
            </a:r>
          </a:p>
          <a:p>
            <a:r>
              <a:rPr lang="da-DK" sz="1400" dirty="0" smtClean="0"/>
              <a:t>- Deltagelse ved udvalgte internationale A-stævner og internationale lejre. </a:t>
            </a:r>
          </a:p>
          <a:p>
            <a:r>
              <a:rPr lang="da-DK" sz="1400" dirty="0" smtClean="0"/>
              <a:t> </a:t>
            </a:r>
          </a:p>
          <a:p>
            <a:r>
              <a:rPr lang="da-DK" sz="1400" dirty="0" smtClean="0"/>
              <a:t>- I samarbejde med kommende sportschef afholder landstræneren kvartalsvise eller månedlige møder med klubtrænerne/assisterende landstrænere med fokus på koordinering af stævnedeltagelse, de enkelte fægteres udvikling mv. i samarbejde med fægterne: Planlægning af senior- og juniorfægternes sæsoner og målsætning. </a:t>
            </a:r>
          </a:p>
          <a:p>
            <a:r>
              <a:rPr lang="da-DK" sz="1400" dirty="0" smtClean="0"/>
              <a:t> </a:t>
            </a:r>
          </a:p>
          <a:p>
            <a:endParaRPr lang="da-DK" dirty="0"/>
          </a:p>
        </p:txBody>
      </p:sp>
    </p:spTree>
    <p:extLst>
      <p:ext uri="{BB962C8B-B14F-4D97-AF65-F5344CB8AC3E}">
        <p14:creationId xmlns:p14="http://schemas.microsoft.com/office/powerpoint/2010/main" xmlns="" val="3414330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boks 4"/>
          <p:cNvSpPr txBox="1"/>
          <p:nvPr/>
        </p:nvSpPr>
        <p:spPr>
          <a:xfrm>
            <a:off x="308040" y="3356992"/>
            <a:ext cx="8820472" cy="2308324"/>
          </a:xfrm>
          <a:prstGeom prst="rect">
            <a:avLst/>
          </a:prstGeom>
          <a:noFill/>
        </p:spPr>
        <p:txBody>
          <a:bodyPr wrap="square" rtlCol="0">
            <a:spAutoFit/>
          </a:bodyPr>
          <a:lstStyle/>
          <a:p>
            <a:pPr marL="342900" indent="-342900" algn="ctr"/>
            <a:r>
              <a:rPr lang="da-DK" sz="3600" b="1" dirty="0" smtClean="0"/>
              <a:t>Bestyrelsens beretning</a:t>
            </a:r>
          </a:p>
          <a:p>
            <a:pPr marL="342900" indent="-342900" algn="ctr"/>
            <a:r>
              <a:rPr lang="da-DK" sz="3600" b="1" dirty="0" smtClean="0"/>
              <a:t>2015</a:t>
            </a:r>
          </a:p>
          <a:p>
            <a:pPr marL="342900" indent="-342900"/>
            <a:endParaRPr lang="da-DK" b="1" dirty="0" smtClean="0"/>
          </a:p>
          <a:p>
            <a:pPr marL="342900" indent="-342900"/>
            <a:endParaRPr lang="da-DK" b="1" dirty="0" smtClean="0"/>
          </a:p>
          <a:p>
            <a:pPr marL="342900" indent="-342900"/>
            <a:r>
              <a:rPr lang="da-DK" b="1" dirty="0"/>
              <a:t>	</a:t>
            </a:r>
            <a:endParaRPr lang="da-DK" b="1" dirty="0" smtClean="0"/>
          </a:p>
          <a:p>
            <a:pPr marL="342900" indent="-342900"/>
            <a:endParaRPr lang="da-DK" b="1" dirty="0"/>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Tree>
    <p:extLst>
      <p:ext uri="{BB962C8B-B14F-4D97-AF65-F5344CB8AC3E}">
        <p14:creationId xmlns:p14="http://schemas.microsoft.com/office/powerpoint/2010/main" xmlns="" val="1669248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7888"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3200" dirty="0" smtClean="0">
                <a:solidFill>
                  <a:schemeClr val="bg1">
                    <a:lumMod val="65000"/>
                  </a:schemeClr>
                </a:solidFill>
              </a:rPr>
              <a:t>    Eliteudvalget – aktiviteter 2015-16</a:t>
            </a:r>
            <a:endParaRPr lang="da-DK" sz="3200" dirty="0"/>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
        <p:nvSpPr>
          <p:cNvPr id="5" name="Tekstboks 4"/>
          <p:cNvSpPr txBox="1"/>
          <p:nvPr/>
        </p:nvSpPr>
        <p:spPr>
          <a:xfrm>
            <a:off x="395536" y="1340769"/>
            <a:ext cx="8136904" cy="6463308"/>
          </a:xfrm>
          <a:prstGeom prst="rect">
            <a:avLst/>
          </a:prstGeom>
          <a:noFill/>
        </p:spPr>
        <p:txBody>
          <a:bodyPr wrap="square" rtlCol="0">
            <a:spAutoFit/>
          </a:bodyPr>
          <a:lstStyle/>
          <a:p>
            <a:r>
              <a:rPr lang="da-DK" b="1" dirty="0" smtClean="0"/>
              <a:t>4. Ansættelse af landstræner på fuld tid </a:t>
            </a:r>
            <a:r>
              <a:rPr lang="da-DK" b="1" dirty="0" smtClean="0"/>
              <a:t>(opgaver fortsat</a:t>
            </a:r>
            <a:r>
              <a:rPr lang="da-DK" b="1" dirty="0" smtClean="0"/>
              <a:t>):</a:t>
            </a:r>
          </a:p>
          <a:p>
            <a:endParaRPr lang="da-DK" b="1" dirty="0" smtClean="0"/>
          </a:p>
          <a:p>
            <a:r>
              <a:rPr lang="da-DK" dirty="0" smtClean="0"/>
              <a:t>Samarbejde med udenlandske landstrænere/forbund mht. lejre og gæstefægtere. </a:t>
            </a:r>
          </a:p>
          <a:p>
            <a:r>
              <a:rPr lang="da-DK" dirty="0" smtClean="0"/>
              <a:t> </a:t>
            </a:r>
          </a:p>
          <a:p>
            <a:r>
              <a:rPr lang="da-DK" dirty="0" smtClean="0"/>
              <a:t>Efteruddannelse: Indgå i relevante </a:t>
            </a:r>
            <a:r>
              <a:rPr lang="da-DK" dirty="0" err="1" smtClean="0"/>
              <a:t>TD-netværk</a:t>
            </a:r>
            <a:r>
              <a:rPr lang="da-DK" dirty="0" smtClean="0"/>
              <a:t> for landstrænere og sportschefer, samt deltage ved relevante efteruddannelseskurser og -møder afholdt af TD og DIF, således at den nyeste viden indenfor talent- og eliteudvikling anvendes i det daglige arbejde. </a:t>
            </a:r>
            <a:endParaRPr lang="da-DK" dirty="0" smtClean="0"/>
          </a:p>
          <a:p>
            <a:endParaRPr lang="da-DK" dirty="0" smtClean="0"/>
          </a:p>
          <a:p>
            <a:r>
              <a:rPr lang="da-DK" dirty="0" smtClean="0"/>
              <a:t>Undervise på DFF’s Træneruddannelse Niv. 1-4 samt sparre med </a:t>
            </a:r>
            <a:r>
              <a:rPr lang="da-DK" dirty="0" smtClean="0"/>
              <a:t>talent- </a:t>
            </a:r>
            <a:r>
              <a:rPr lang="da-DK" dirty="0" smtClean="0"/>
              <a:t>og elitetrænere. Landstræneren er ansvarlig for uddannelsens fægtefaglige kvalitet. Uddannelsen tilrettelægges af landstræner og DFF’s uddannelsesansvarlig.</a:t>
            </a:r>
          </a:p>
          <a:p>
            <a:endParaRPr lang="da-DK" dirty="0" smtClean="0"/>
          </a:p>
          <a:p>
            <a:r>
              <a:rPr lang="da-DK" b="1" dirty="0" smtClean="0"/>
              <a:t>5. Elitespor </a:t>
            </a:r>
            <a:endParaRPr lang="da-DK" dirty="0" smtClean="0"/>
          </a:p>
          <a:p>
            <a:r>
              <a:rPr lang="da-DK" dirty="0" smtClean="0"/>
              <a:t>Udvikling og undervisning af et elitespor på </a:t>
            </a:r>
            <a:r>
              <a:rPr lang="da-DK" dirty="0" smtClean="0"/>
              <a:t>DFF’s </a:t>
            </a:r>
            <a:r>
              <a:rPr lang="da-DK" dirty="0" smtClean="0"/>
              <a:t>sommerlejr. Sidste år ved DFF’s sommerlejr afholdt </a:t>
            </a:r>
            <a:r>
              <a:rPr lang="da-DK" dirty="0" err="1" smtClean="0"/>
              <a:t>Thibaut</a:t>
            </a:r>
            <a:r>
              <a:rPr lang="da-DK" dirty="0" smtClean="0"/>
              <a:t> </a:t>
            </a:r>
            <a:r>
              <a:rPr lang="da-DK" dirty="0" err="1" smtClean="0"/>
              <a:t>Guilbert</a:t>
            </a:r>
            <a:r>
              <a:rPr lang="da-DK" dirty="0" smtClean="0"/>
              <a:t> et </a:t>
            </a:r>
            <a:r>
              <a:rPr lang="da-DK" dirty="0" smtClean="0"/>
              <a:t>elitespor </a:t>
            </a:r>
            <a:r>
              <a:rPr lang="da-DK" dirty="0" smtClean="0"/>
              <a:t>sammen med en sportspsykolog, der satte fokus på </a:t>
            </a:r>
            <a:r>
              <a:rPr lang="da-DK" dirty="0" smtClean="0"/>
              <a:t>planlægning, </a:t>
            </a:r>
            <a:r>
              <a:rPr lang="da-DK" dirty="0" smtClean="0"/>
              <a:t>sæsonmål og fægternes individuelle udviklingsplan.</a:t>
            </a:r>
          </a:p>
          <a:p>
            <a:r>
              <a:rPr lang="da-DK" dirty="0" smtClean="0"/>
              <a:t> </a:t>
            </a:r>
          </a:p>
          <a:p>
            <a:endParaRPr lang="da-DK" dirty="0" smtClean="0"/>
          </a:p>
          <a:p>
            <a:endParaRPr lang="da-DK" dirty="0" smtClean="0"/>
          </a:p>
          <a:p>
            <a:endParaRPr lang="da-DK" b="1" dirty="0" smtClean="0"/>
          </a:p>
          <a:p>
            <a:r>
              <a:rPr lang="da-DK" dirty="0" smtClean="0"/>
              <a:t> </a:t>
            </a:r>
          </a:p>
          <a:p>
            <a:endParaRPr lang="da-DK" dirty="0"/>
          </a:p>
        </p:txBody>
      </p:sp>
    </p:spTree>
    <p:extLst>
      <p:ext uri="{BB962C8B-B14F-4D97-AF65-F5344CB8AC3E}">
        <p14:creationId xmlns:p14="http://schemas.microsoft.com/office/powerpoint/2010/main" xmlns="" val="34143306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7888"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3200" dirty="0" smtClean="0">
                <a:solidFill>
                  <a:schemeClr val="bg1">
                    <a:lumMod val="65000"/>
                  </a:schemeClr>
                </a:solidFill>
              </a:rPr>
              <a:t>    Eliteudvalget – aktiviteter 2015-16</a:t>
            </a:r>
            <a:endParaRPr lang="da-DK" sz="3200" dirty="0"/>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
        <p:nvSpPr>
          <p:cNvPr id="5" name="Tekstboks 4"/>
          <p:cNvSpPr txBox="1"/>
          <p:nvPr/>
        </p:nvSpPr>
        <p:spPr>
          <a:xfrm>
            <a:off x="395536" y="1340769"/>
            <a:ext cx="8136904" cy="3416320"/>
          </a:xfrm>
          <a:prstGeom prst="rect">
            <a:avLst/>
          </a:prstGeom>
          <a:noFill/>
        </p:spPr>
        <p:txBody>
          <a:bodyPr wrap="square" rtlCol="0">
            <a:spAutoFit/>
          </a:bodyPr>
          <a:lstStyle/>
          <a:p>
            <a:r>
              <a:rPr lang="da-DK" b="1" dirty="0" smtClean="0"/>
              <a:t>6. Identificering og igangsætning af aktiviteter: </a:t>
            </a:r>
            <a:r>
              <a:rPr lang="da-DK" dirty="0" smtClean="0"/>
              <a:t>Identificering og igangsætning af aktiviteter på baggrund af indsatsområderne (teknik, taktik, psykologi og fysik) har EU haft fokus på følgende aktiviteter:</a:t>
            </a:r>
          </a:p>
          <a:p>
            <a:r>
              <a:rPr lang="da-DK" dirty="0" smtClean="0"/>
              <a:t> </a:t>
            </a:r>
          </a:p>
          <a:p>
            <a:r>
              <a:rPr lang="da-DK" dirty="0" smtClean="0"/>
              <a:t>Nationale træningssessioner, individuelle træningsplaner og målsætninger, fysiske test (som vil blive iværksat fra august), sportspsykologi, opgradering af DFF’s træningslejre (så de bliver mere </a:t>
            </a:r>
            <a:r>
              <a:rPr lang="da-DK" dirty="0" smtClean="0"/>
              <a:t>fokuserede på at forfølge </a:t>
            </a:r>
            <a:r>
              <a:rPr lang="da-DK" dirty="0" smtClean="0"/>
              <a:t>ATK og EU's indsatsområder).</a:t>
            </a:r>
          </a:p>
          <a:p>
            <a:r>
              <a:rPr lang="da-DK" b="1" dirty="0" smtClean="0"/>
              <a:t> </a:t>
            </a:r>
            <a:endParaRPr lang="da-DK" dirty="0" smtClean="0"/>
          </a:p>
          <a:p>
            <a:r>
              <a:rPr lang="da-DK" b="1" dirty="0" smtClean="0"/>
              <a:t> </a:t>
            </a:r>
            <a:endParaRPr lang="da-DK" dirty="0" smtClean="0"/>
          </a:p>
          <a:p>
            <a:r>
              <a:rPr lang="da-DK" dirty="0" smtClean="0"/>
              <a:t> </a:t>
            </a:r>
          </a:p>
          <a:p>
            <a:endParaRPr lang="da-DK" dirty="0"/>
          </a:p>
        </p:txBody>
      </p:sp>
    </p:spTree>
    <p:extLst>
      <p:ext uri="{BB962C8B-B14F-4D97-AF65-F5344CB8AC3E}">
        <p14:creationId xmlns:p14="http://schemas.microsoft.com/office/powerpoint/2010/main" xmlns="" val="34143306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7888"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3200" dirty="0" smtClean="0">
                <a:solidFill>
                  <a:schemeClr val="bg1">
                    <a:lumMod val="65000"/>
                  </a:schemeClr>
                </a:solidFill>
              </a:rPr>
              <a:t>    Eliteudvalget – aktiviteter fremtiden</a:t>
            </a:r>
            <a:endParaRPr lang="da-DK" sz="3200" dirty="0"/>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
        <p:nvSpPr>
          <p:cNvPr id="5" name="Tekstboks 4"/>
          <p:cNvSpPr txBox="1"/>
          <p:nvPr/>
        </p:nvSpPr>
        <p:spPr>
          <a:xfrm>
            <a:off x="395536" y="1340769"/>
            <a:ext cx="8136904" cy="4678204"/>
          </a:xfrm>
          <a:prstGeom prst="rect">
            <a:avLst/>
          </a:prstGeom>
          <a:noFill/>
        </p:spPr>
        <p:txBody>
          <a:bodyPr wrap="square" rtlCol="0">
            <a:spAutoFit/>
          </a:bodyPr>
          <a:lstStyle/>
          <a:p>
            <a:r>
              <a:rPr lang="da-DK" b="1" dirty="0" smtClean="0"/>
              <a:t> </a:t>
            </a:r>
            <a:endParaRPr lang="da-DK" dirty="0" smtClean="0"/>
          </a:p>
          <a:p>
            <a:r>
              <a:rPr lang="da-DK" sz="3200" b="1" dirty="0" smtClean="0"/>
              <a:t>Fremtidige aktiviteter </a:t>
            </a:r>
          </a:p>
          <a:p>
            <a:endParaRPr lang="da-DK" sz="2000" dirty="0" smtClean="0"/>
          </a:p>
          <a:p>
            <a:pPr lvl="0">
              <a:buFont typeface="Arial" pitchFamily="34" charset="0"/>
              <a:buChar char="•"/>
            </a:pPr>
            <a:r>
              <a:rPr lang="da-DK" sz="2400" dirty="0" smtClean="0"/>
              <a:t> Styrke kommunikationen med klubberne og klubtrænerne.</a:t>
            </a:r>
          </a:p>
          <a:p>
            <a:pPr lvl="0"/>
            <a:endParaRPr lang="da-DK" sz="2400" dirty="0" smtClean="0"/>
          </a:p>
          <a:p>
            <a:pPr lvl="0">
              <a:buFont typeface="Arial" pitchFamily="34" charset="0"/>
              <a:buChar char="•"/>
            </a:pPr>
            <a:r>
              <a:rPr lang="da-DK" sz="2400" dirty="0" smtClean="0"/>
              <a:t> Udvide samarbejdet med DIF om </a:t>
            </a:r>
            <a:r>
              <a:rPr lang="da-DK" sz="2400" dirty="0" err="1" smtClean="0"/>
              <a:t>subeliten</a:t>
            </a:r>
            <a:r>
              <a:rPr lang="da-DK" sz="2400" dirty="0" smtClean="0"/>
              <a:t> (kadet + junior bruttofægtere).</a:t>
            </a:r>
          </a:p>
          <a:p>
            <a:pPr lvl="0"/>
            <a:endParaRPr lang="da-DK" sz="2400" dirty="0" smtClean="0"/>
          </a:p>
          <a:p>
            <a:pPr lvl="0">
              <a:buFont typeface="Arial" pitchFamily="34" charset="0"/>
              <a:buChar char="•"/>
            </a:pPr>
            <a:r>
              <a:rPr lang="da-DK" sz="2400" dirty="0" smtClean="0"/>
              <a:t> Værdisæt for talentudvikling (samarbejdsrelationer: trænerteam, træner-fægter, træner-forældresamarbejdet mv., konkurrence i den rigtige form – hvornår og hvor meget?).</a:t>
            </a:r>
            <a:endParaRPr lang="da-DK" sz="2400" b="1" dirty="0" smtClean="0"/>
          </a:p>
          <a:p>
            <a:r>
              <a:rPr lang="da-DK" dirty="0" smtClean="0"/>
              <a:t> </a:t>
            </a:r>
          </a:p>
          <a:p>
            <a:endParaRPr lang="da-DK" dirty="0"/>
          </a:p>
        </p:txBody>
      </p:sp>
    </p:spTree>
    <p:extLst>
      <p:ext uri="{BB962C8B-B14F-4D97-AF65-F5344CB8AC3E}">
        <p14:creationId xmlns:p14="http://schemas.microsoft.com/office/powerpoint/2010/main" xmlns="" val="34143306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boks 4"/>
          <p:cNvSpPr txBox="1"/>
          <p:nvPr/>
        </p:nvSpPr>
        <p:spPr>
          <a:xfrm>
            <a:off x="3131840" y="3068960"/>
            <a:ext cx="8820472" cy="1754326"/>
          </a:xfrm>
          <a:prstGeom prst="rect">
            <a:avLst/>
          </a:prstGeom>
          <a:noFill/>
        </p:spPr>
        <p:txBody>
          <a:bodyPr wrap="square" rtlCol="0">
            <a:spAutoFit/>
          </a:bodyPr>
          <a:lstStyle/>
          <a:p>
            <a:pPr marL="342900" indent="-342900"/>
            <a:r>
              <a:rPr lang="da-DK" sz="3600" b="1" dirty="0" smtClean="0"/>
              <a:t>B&amp;U 2015</a:t>
            </a:r>
          </a:p>
          <a:p>
            <a:pPr marL="342900" indent="-342900"/>
            <a:endParaRPr lang="da-DK" b="1" dirty="0" smtClean="0"/>
          </a:p>
          <a:p>
            <a:pPr marL="342900" indent="-342900"/>
            <a:endParaRPr lang="da-DK" b="1" dirty="0" smtClean="0"/>
          </a:p>
          <a:p>
            <a:pPr marL="342900" indent="-342900"/>
            <a:r>
              <a:rPr lang="da-DK" b="1" dirty="0"/>
              <a:t>	</a:t>
            </a:r>
            <a:endParaRPr lang="da-DK" b="1" dirty="0" smtClean="0"/>
          </a:p>
          <a:p>
            <a:pPr marL="342900" indent="-342900"/>
            <a:endParaRPr lang="da-DK" b="1" dirty="0"/>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boks 4"/>
          <p:cNvSpPr txBox="1"/>
          <p:nvPr/>
        </p:nvSpPr>
        <p:spPr>
          <a:xfrm>
            <a:off x="323528" y="260649"/>
            <a:ext cx="8820472" cy="1200329"/>
          </a:xfrm>
          <a:prstGeom prst="rect">
            <a:avLst/>
          </a:prstGeom>
          <a:noFill/>
        </p:spPr>
        <p:txBody>
          <a:bodyPr wrap="square" rtlCol="0">
            <a:spAutoFit/>
          </a:bodyPr>
          <a:lstStyle/>
          <a:p>
            <a:pPr marL="342900" indent="-342900"/>
            <a:r>
              <a:rPr lang="da-DK" sz="3600" dirty="0" smtClean="0">
                <a:solidFill>
                  <a:schemeClr val="bg1">
                    <a:lumMod val="65000"/>
                  </a:schemeClr>
                </a:solidFill>
              </a:rPr>
              <a:t>B&amp;U 2015-16</a:t>
            </a:r>
            <a:endParaRPr lang="da-DK" dirty="0" smtClean="0"/>
          </a:p>
          <a:p>
            <a:pPr marL="342900" indent="-342900"/>
            <a:endParaRPr lang="da-DK" dirty="0" smtClean="0"/>
          </a:p>
          <a:p>
            <a:pPr marL="342900" indent="-342900"/>
            <a:endParaRPr lang="da-DK" dirty="0"/>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
        <p:nvSpPr>
          <p:cNvPr id="7" name="Pladsholder til indhold 2"/>
          <p:cNvSpPr txBox="1">
            <a:spLocks/>
          </p:cNvSpPr>
          <p:nvPr/>
        </p:nvSpPr>
        <p:spPr>
          <a:xfrm>
            <a:off x="323528" y="1340768"/>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a-DK" dirty="0" smtClean="0">
                <a:solidFill>
                  <a:schemeClr val="tx1"/>
                </a:solidFill>
              </a:rPr>
              <a:t>		</a:t>
            </a:r>
            <a:endParaRPr lang="da-DK" dirty="0">
              <a:solidFill>
                <a:schemeClr val="tx1"/>
              </a:solidFill>
            </a:endParaRPr>
          </a:p>
        </p:txBody>
      </p: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528" y="1124744"/>
            <a:ext cx="6192688" cy="5562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753027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boks 4"/>
          <p:cNvSpPr txBox="1"/>
          <p:nvPr/>
        </p:nvSpPr>
        <p:spPr>
          <a:xfrm>
            <a:off x="323528" y="260649"/>
            <a:ext cx="8820472" cy="1477328"/>
          </a:xfrm>
          <a:prstGeom prst="rect">
            <a:avLst/>
          </a:prstGeom>
          <a:noFill/>
        </p:spPr>
        <p:txBody>
          <a:bodyPr wrap="square" rtlCol="0">
            <a:spAutoFit/>
          </a:bodyPr>
          <a:lstStyle/>
          <a:p>
            <a:pPr marL="342900" indent="-342900"/>
            <a:r>
              <a:rPr lang="da-DK" sz="3600" dirty="0" smtClean="0">
                <a:solidFill>
                  <a:schemeClr val="bg1">
                    <a:lumMod val="65000"/>
                  </a:schemeClr>
                </a:solidFill>
              </a:rPr>
              <a:t>B&amp;U 2015 Status</a:t>
            </a:r>
          </a:p>
          <a:p>
            <a:pPr marL="342900" indent="-342900"/>
            <a:endParaRPr lang="da-DK" dirty="0" smtClean="0"/>
          </a:p>
          <a:p>
            <a:pPr marL="342900" indent="-342900"/>
            <a:endParaRPr lang="da-DK" dirty="0" smtClean="0"/>
          </a:p>
          <a:p>
            <a:pPr marL="342900" indent="-342900"/>
            <a:endParaRPr lang="da-DK" dirty="0"/>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
        <p:nvSpPr>
          <p:cNvPr id="7" name="Pladsholder til indhold 2"/>
          <p:cNvSpPr txBox="1">
            <a:spLocks/>
          </p:cNvSpPr>
          <p:nvPr/>
        </p:nvSpPr>
        <p:spPr>
          <a:xfrm>
            <a:off x="323528" y="1340768"/>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a-DK" dirty="0" smtClean="0">
                <a:solidFill>
                  <a:schemeClr val="tx1"/>
                </a:solidFill>
              </a:rPr>
              <a:t>Der er ikke indsendt en beretning fra </a:t>
            </a:r>
            <a:r>
              <a:rPr lang="da-DK" dirty="0" err="1" smtClean="0">
                <a:solidFill>
                  <a:schemeClr val="tx1"/>
                </a:solidFill>
              </a:rPr>
              <a:t>B&amp;U-udvalget</a:t>
            </a:r>
            <a:r>
              <a:rPr lang="da-DK" dirty="0" smtClean="0">
                <a:solidFill>
                  <a:schemeClr val="tx1"/>
                </a:solidFill>
              </a:rPr>
              <a:t>.</a:t>
            </a:r>
          </a:p>
          <a:p>
            <a:pPr algn="l"/>
            <a:endParaRPr lang="da-DK" dirty="0" smtClean="0">
              <a:solidFill>
                <a:schemeClr val="tx1"/>
              </a:solidFill>
            </a:endParaRPr>
          </a:p>
          <a:p>
            <a:pPr algn="l"/>
            <a:r>
              <a:rPr lang="da-DK" dirty="0" smtClean="0">
                <a:solidFill>
                  <a:schemeClr val="tx1"/>
                </a:solidFill>
              </a:rPr>
              <a:t>Der fortælles kort om udvalgsarbejdet på </a:t>
            </a:r>
            <a:r>
              <a:rPr lang="da-DK" dirty="0" err="1" smtClean="0">
                <a:solidFill>
                  <a:schemeClr val="tx1"/>
                </a:solidFill>
              </a:rPr>
              <a:t>Rep.mødet</a:t>
            </a:r>
            <a:r>
              <a:rPr lang="da-DK" dirty="0" smtClean="0">
                <a:solidFill>
                  <a:schemeClr val="tx1"/>
                </a:solidFill>
              </a:rPr>
              <a:t>.	</a:t>
            </a:r>
            <a:endParaRPr lang="da-DK" dirty="0">
              <a:solidFill>
                <a:schemeClr val="tx1"/>
              </a:solidFill>
            </a:endParaRPr>
          </a:p>
        </p:txBody>
      </p:sp>
    </p:spTree>
    <p:extLst>
      <p:ext uri="{BB962C8B-B14F-4D97-AF65-F5344CB8AC3E}">
        <p14:creationId xmlns:p14="http://schemas.microsoft.com/office/powerpoint/2010/main" xmlns="" val="4304688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boks 4"/>
          <p:cNvSpPr txBox="1"/>
          <p:nvPr/>
        </p:nvSpPr>
        <p:spPr>
          <a:xfrm>
            <a:off x="281216" y="3356992"/>
            <a:ext cx="8820472" cy="2585323"/>
          </a:xfrm>
          <a:prstGeom prst="rect">
            <a:avLst/>
          </a:prstGeom>
          <a:noFill/>
        </p:spPr>
        <p:txBody>
          <a:bodyPr wrap="square" rtlCol="0">
            <a:spAutoFit/>
          </a:bodyPr>
          <a:lstStyle/>
          <a:p>
            <a:pPr marL="342900" indent="-342900" algn="ctr"/>
            <a:r>
              <a:rPr lang="da-DK" sz="3600" b="1" dirty="0" smtClean="0"/>
              <a:t>Breddeudvalget </a:t>
            </a:r>
          </a:p>
          <a:p>
            <a:pPr marL="342900" indent="-342900" algn="ctr"/>
            <a:r>
              <a:rPr lang="da-DK" sz="3600" b="1" dirty="0" smtClean="0"/>
              <a:t>2015</a:t>
            </a:r>
          </a:p>
          <a:p>
            <a:pPr marL="342900" indent="-342900" algn="ctr"/>
            <a:endParaRPr lang="da-DK" b="1" dirty="0" smtClean="0"/>
          </a:p>
          <a:p>
            <a:pPr marL="342900" indent="-342900"/>
            <a:endParaRPr lang="da-DK" b="1" dirty="0" smtClean="0"/>
          </a:p>
          <a:p>
            <a:pPr marL="342900" indent="-342900"/>
            <a:endParaRPr lang="da-DK" b="1" dirty="0" smtClean="0"/>
          </a:p>
          <a:p>
            <a:pPr marL="342900" indent="-342900"/>
            <a:r>
              <a:rPr lang="da-DK" b="1" dirty="0"/>
              <a:t>	</a:t>
            </a:r>
            <a:endParaRPr lang="da-DK" b="1" dirty="0" smtClean="0"/>
          </a:p>
          <a:p>
            <a:pPr marL="342900" indent="-342900"/>
            <a:endParaRPr lang="da-DK" b="1" dirty="0"/>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Tree>
    <p:extLst>
      <p:ext uri="{BB962C8B-B14F-4D97-AF65-F5344CB8AC3E}">
        <p14:creationId xmlns:p14="http://schemas.microsoft.com/office/powerpoint/2010/main" xmlns="" val="34840686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dirty="0" smtClean="0">
                <a:solidFill>
                  <a:schemeClr val="bg1">
                    <a:lumMod val="65000"/>
                  </a:schemeClr>
                </a:solidFill>
              </a:rPr>
              <a:t>	</a:t>
            </a:r>
            <a:r>
              <a:rPr lang="da-DK" sz="2800" b="1" dirty="0" smtClean="0">
                <a:solidFill>
                  <a:schemeClr val="bg1">
                    <a:lumMod val="65000"/>
                  </a:schemeClr>
                </a:solidFill>
              </a:rPr>
              <a:t>Medlemmer af udvalget</a:t>
            </a:r>
            <a:endParaRPr lang="da-DK" sz="2800" b="1" dirty="0"/>
          </a:p>
        </p:txBody>
      </p:sp>
      <p:sp>
        <p:nvSpPr>
          <p:cNvPr id="5" name="Tekstboks 4"/>
          <p:cNvSpPr txBox="1"/>
          <p:nvPr/>
        </p:nvSpPr>
        <p:spPr>
          <a:xfrm>
            <a:off x="281216" y="3356992"/>
            <a:ext cx="8820472" cy="1477328"/>
          </a:xfrm>
          <a:prstGeom prst="rect">
            <a:avLst/>
          </a:prstGeom>
          <a:noFill/>
        </p:spPr>
        <p:txBody>
          <a:bodyPr wrap="square" rtlCol="0">
            <a:spAutoFit/>
          </a:bodyPr>
          <a:lstStyle/>
          <a:p>
            <a:pPr marL="342900" indent="-342900" algn="ctr"/>
            <a:endParaRPr lang="da-DK" b="1" dirty="0" smtClean="0"/>
          </a:p>
          <a:p>
            <a:pPr marL="342900" indent="-342900"/>
            <a:endParaRPr lang="da-DK" b="1" dirty="0" smtClean="0"/>
          </a:p>
          <a:p>
            <a:pPr marL="342900" indent="-342900"/>
            <a:endParaRPr lang="da-DK" b="1" dirty="0" smtClean="0"/>
          </a:p>
          <a:p>
            <a:pPr marL="342900" indent="-342900"/>
            <a:r>
              <a:rPr lang="da-DK" b="1" dirty="0"/>
              <a:t>	</a:t>
            </a:r>
            <a:endParaRPr lang="da-DK" b="1" dirty="0" smtClean="0"/>
          </a:p>
          <a:p>
            <a:pPr marL="342900" indent="-342900"/>
            <a:endParaRPr lang="da-DK" b="1" dirty="0"/>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60" y="1340768"/>
            <a:ext cx="6984776" cy="53784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0938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boks 4"/>
          <p:cNvSpPr txBox="1"/>
          <p:nvPr/>
        </p:nvSpPr>
        <p:spPr>
          <a:xfrm>
            <a:off x="323528" y="260649"/>
            <a:ext cx="8820472" cy="1477328"/>
          </a:xfrm>
          <a:prstGeom prst="rect">
            <a:avLst/>
          </a:prstGeom>
          <a:noFill/>
        </p:spPr>
        <p:txBody>
          <a:bodyPr wrap="square" rtlCol="0">
            <a:spAutoFit/>
          </a:bodyPr>
          <a:lstStyle/>
          <a:p>
            <a:pPr marL="342900" indent="-342900"/>
            <a:r>
              <a:rPr lang="da-DK" sz="3600" dirty="0" smtClean="0">
                <a:solidFill>
                  <a:schemeClr val="bg1">
                    <a:lumMod val="65000"/>
                  </a:schemeClr>
                </a:solidFill>
              </a:rPr>
              <a:t>Breddeudvalg 2015 Status</a:t>
            </a:r>
          </a:p>
          <a:p>
            <a:pPr marL="342900" indent="-342900"/>
            <a:endParaRPr lang="da-DK" dirty="0" smtClean="0"/>
          </a:p>
          <a:p>
            <a:pPr marL="342900" indent="-342900"/>
            <a:endParaRPr lang="da-DK" dirty="0" smtClean="0"/>
          </a:p>
          <a:p>
            <a:pPr marL="342900" indent="-342900"/>
            <a:endParaRPr lang="da-DK" dirty="0"/>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
        <p:nvSpPr>
          <p:cNvPr id="7" name="Pladsholder til indhold 2"/>
          <p:cNvSpPr txBox="1">
            <a:spLocks/>
          </p:cNvSpPr>
          <p:nvPr/>
        </p:nvSpPr>
        <p:spPr>
          <a:xfrm>
            <a:off x="323528" y="1340768"/>
            <a:ext cx="8229600" cy="4525963"/>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a-DK" dirty="0" smtClean="0">
                <a:solidFill>
                  <a:schemeClr val="tx1"/>
                </a:solidFill>
              </a:rPr>
              <a:t>Der er ikke indsendt en beretning fra Breddeudvalget.</a:t>
            </a:r>
          </a:p>
          <a:p>
            <a:pPr algn="l"/>
            <a:endParaRPr lang="da-DK" dirty="0" smtClean="0">
              <a:solidFill>
                <a:schemeClr val="tx1"/>
              </a:solidFill>
            </a:endParaRPr>
          </a:p>
          <a:p>
            <a:pPr algn="l"/>
            <a:r>
              <a:rPr lang="da-DK" dirty="0" smtClean="0">
                <a:solidFill>
                  <a:schemeClr val="tx1"/>
                </a:solidFill>
              </a:rPr>
              <a:t>Der fortælles om:</a:t>
            </a:r>
            <a:endParaRPr lang="da-DK" dirty="0" smtClean="0">
              <a:solidFill>
                <a:schemeClr val="tx1"/>
              </a:solidFill>
            </a:endParaRPr>
          </a:p>
          <a:p>
            <a:pPr algn="l"/>
            <a:r>
              <a:rPr lang="da-DK" dirty="0" smtClean="0">
                <a:solidFill>
                  <a:schemeClr val="tx1"/>
                </a:solidFill>
              </a:rPr>
              <a:t>Vækstprojekter </a:t>
            </a:r>
            <a:r>
              <a:rPr lang="da-DK" dirty="0" smtClean="0">
                <a:solidFill>
                  <a:schemeClr val="tx1"/>
                </a:solidFill>
              </a:rPr>
              <a:t>(øst og vest)</a:t>
            </a:r>
          </a:p>
          <a:p>
            <a:pPr algn="l"/>
            <a:endParaRPr lang="da-DK" dirty="0">
              <a:solidFill>
                <a:schemeClr val="tx1"/>
              </a:solidFill>
            </a:endParaRPr>
          </a:p>
          <a:p>
            <a:pPr algn="l"/>
            <a:r>
              <a:rPr lang="da-DK" dirty="0" smtClean="0">
                <a:solidFill>
                  <a:schemeClr val="tx1"/>
                </a:solidFill>
              </a:rPr>
              <a:t>Finde klubber som er vil afvikle stævner	</a:t>
            </a:r>
          </a:p>
          <a:p>
            <a:pPr algn="l"/>
            <a:r>
              <a:rPr lang="da-DK" dirty="0" smtClean="0">
                <a:solidFill>
                  <a:schemeClr val="tx1"/>
                </a:solidFill>
              </a:rPr>
              <a:t>	</a:t>
            </a:r>
            <a:endParaRPr lang="da-DK" dirty="0">
              <a:solidFill>
                <a:schemeClr val="tx1"/>
              </a:solidFill>
            </a:endParaRPr>
          </a:p>
        </p:txBody>
      </p:sp>
    </p:spTree>
    <p:extLst>
      <p:ext uri="{BB962C8B-B14F-4D97-AF65-F5344CB8AC3E}">
        <p14:creationId xmlns:p14="http://schemas.microsoft.com/office/powerpoint/2010/main" xmlns="" val="25753027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
        <p:nvSpPr>
          <p:cNvPr id="2" name="Rektangel 1"/>
          <p:cNvSpPr/>
          <p:nvPr/>
        </p:nvSpPr>
        <p:spPr>
          <a:xfrm>
            <a:off x="539552" y="377706"/>
            <a:ext cx="4488986" cy="584775"/>
          </a:xfrm>
          <a:prstGeom prst="rect">
            <a:avLst/>
          </a:prstGeom>
        </p:spPr>
        <p:txBody>
          <a:bodyPr wrap="none">
            <a:spAutoFit/>
          </a:bodyPr>
          <a:lstStyle/>
          <a:p>
            <a:pPr marL="342900" indent="-342900"/>
            <a:r>
              <a:rPr lang="da-DK" sz="3200" dirty="0" smtClean="0">
                <a:solidFill>
                  <a:schemeClr val="bg1">
                    <a:lumMod val="65000"/>
                  </a:schemeClr>
                </a:solidFill>
              </a:rPr>
              <a:t>Vækstprojekt Vest - status</a:t>
            </a:r>
            <a:endParaRPr lang="da-DK" sz="3200" dirty="0">
              <a:solidFill>
                <a:schemeClr val="bg1">
                  <a:lumMod val="65000"/>
                </a:schemeClr>
              </a:solidFill>
            </a:endParaRPr>
          </a:p>
        </p:txBody>
      </p:sp>
      <p:sp>
        <p:nvSpPr>
          <p:cNvPr id="4" name="Tekstboks 3"/>
          <p:cNvSpPr txBox="1"/>
          <p:nvPr/>
        </p:nvSpPr>
        <p:spPr>
          <a:xfrm>
            <a:off x="467544" y="1556792"/>
            <a:ext cx="7848872" cy="3970318"/>
          </a:xfrm>
          <a:prstGeom prst="rect">
            <a:avLst/>
          </a:prstGeom>
          <a:noFill/>
        </p:spPr>
        <p:txBody>
          <a:bodyPr wrap="square" rtlCol="0">
            <a:spAutoFit/>
          </a:bodyPr>
          <a:lstStyle/>
          <a:p>
            <a:r>
              <a:rPr lang="da-DK" sz="2800" dirty="0" smtClean="0"/>
              <a:t>Ålborg Fægteklub</a:t>
            </a:r>
          </a:p>
          <a:p>
            <a:r>
              <a:rPr lang="da-DK" sz="2800" dirty="0" smtClean="0"/>
              <a:t>Odense Fægteklub</a:t>
            </a:r>
          </a:p>
          <a:p>
            <a:r>
              <a:rPr lang="da-DK" sz="2800" dirty="0" smtClean="0"/>
              <a:t>JAF </a:t>
            </a:r>
          </a:p>
          <a:p>
            <a:endParaRPr lang="da-DK" sz="2800" b="1" dirty="0"/>
          </a:p>
          <a:p>
            <a:r>
              <a:rPr lang="da-DK" sz="2800" b="1" dirty="0" smtClean="0"/>
              <a:t>En forening – en ansat </a:t>
            </a:r>
          </a:p>
          <a:p>
            <a:endParaRPr lang="da-DK" sz="2800" dirty="0"/>
          </a:p>
          <a:p>
            <a:r>
              <a:rPr lang="da-DK" sz="2800" dirty="0" smtClean="0"/>
              <a:t>Tilskud fra DFF er aftalt til følgende:</a:t>
            </a:r>
          </a:p>
          <a:p>
            <a:endParaRPr lang="da-DK" sz="2800" dirty="0"/>
          </a:p>
          <a:p>
            <a:r>
              <a:rPr lang="da-DK" sz="2800" dirty="0" smtClean="0"/>
              <a:t>145.000-135.000-125.000-115.000-0</a:t>
            </a:r>
            <a:endParaRPr lang="da-DK" sz="2800" dirty="0"/>
          </a:p>
        </p:txBody>
      </p:sp>
    </p:spTree>
    <p:extLst>
      <p:ext uri="{BB962C8B-B14F-4D97-AF65-F5344CB8AC3E}">
        <p14:creationId xmlns:p14="http://schemas.microsoft.com/office/powerpoint/2010/main" xmlns="" val="800427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
        <p:nvSpPr>
          <p:cNvPr id="7" name="Rektangel 6"/>
          <p:cNvSpPr/>
          <p:nvPr/>
        </p:nvSpPr>
        <p:spPr>
          <a:xfrm>
            <a:off x="308040" y="318031"/>
            <a:ext cx="1844351" cy="584775"/>
          </a:xfrm>
          <a:prstGeom prst="rect">
            <a:avLst/>
          </a:prstGeom>
        </p:spPr>
        <p:txBody>
          <a:bodyPr wrap="none">
            <a:spAutoFit/>
          </a:bodyPr>
          <a:lstStyle/>
          <a:p>
            <a:pPr marL="342900" indent="-342900"/>
            <a:r>
              <a:rPr lang="da-DK" sz="3200" b="1" dirty="0" smtClean="0">
                <a:solidFill>
                  <a:schemeClr val="bg1">
                    <a:lumMod val="65000"/>
                  </a:schemeClr>
                </a:solidFill>
              </a:rPr>
              <a:t>Beretning</a:t>
            </a:r>
            <a:endParaRPr lang="da-DK" sz="3200" b="1" dirty="0">
              <a:solidFill>
                <a:schemeClr val="bg1">
                  <a:lumMod val="65000"/>
                </a:schemeClr>
              </a:solidFill>
            </a:endParaRPr>
          </a:p>
        </p:txBody>
      </p:sp>
      <p:sp>
        <p:nvSpPr>
          <p:cNvPr id="2" name="Tekstboks 1"/>
          <p:cNvSpPr txBox="1"/>
          <p:nvPr/>
        </p:nvSpPr>
        <p:spPr>
          <a:xfrm>
            <a:off x="654068" y="1340768"/>
            <a:ext cx="8119156" cy="5016758"/>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da-DK" sz="3200" dirty="0" smtClean="0"/>
              <a:t>Resultater</a:t>
            </a:r>
          </a:p>
          <a:p>
            <a:pPr marL="457200" indent="-457200">
              <a:lnSpc>
                <a:spcPct val="150000"/>
              </a:lnSpc>
              <a:buFont typeface="Arial" panose="020B0604020202020204" pitchFamily="34" charset="0"/>
              <a:buChar char="•"/>
            </a:pPr>
            <a:r>
              <a:rPr lang="da-DK" sz="3200" dirty="0"/>
              <a:t>Nye </a:t>
            </a:r>
            <a:r>
              <a:rPr lang="da-DK" sz="3200" dirty="0" smtClean="0"/>
              <a:t>klubber </a:t>
            </a:r>
          </a:p>
          <a:p>
            <a:pPr marL="457200" indent="-457200">
              <a:lnSpc>
                <a:spcPct val="150000"/>
              </a:lnSpc>
              <a:buFont typeface="Arial" panose="020B0604020202020204" pitchFamily="34" charset="0"/>
              <a:buChar char="•"/>
            </a:pPr>
            <a:r>
              <a:rPr lang="da-DK" sz="3200" dirty="0" smtClean="0"/>
              <a:t>DIF EFC/FIE</a:t>
            </a:r>
            <a:endParaRPr lang="da-DK" sz="3200" dirty="0"/>
          </a:p>
          <a:p>
            <a:pPr marL="457200" indent="-457200">
              <a:lnSpc>
                <a:spcPct val="150000"/>
              </a:lnSpc>
              <a:buFont typeface="Arial" panose="020B0604020202020204" pitchFamily="34" charset="0"/>
              <a:buChar char="•"/>
            </a:pPr>
            <a:r>
              <a:rPr lang="da-DK" sz="3200" dirty="0" smtClean="0"/>
              <a:t>Fremtiden</a:t>
            </a:r>
          </a:p>
          <a:p>
            <a:pPr marL="457200" indent="-457200">
              <a:lnSpc>
                <a:spcPct val="150000"/>
              </a:lnSpc>
              <a:buFont typeface="Arial" panose="020B0604020202020204" pitchFamily="34" charset="0"/>
              <a:buChar char="•"/>
            </a:pPr>
            <a:r>
              <a:rPr lang="da-DK" sz="3200" dirty="0" smtClean="0"/>
              <a:t>Kommunikation</a:t>
            </a:r>
            <a:endParaRPr lang="da-DK" sz="3200" dirty="0"/>
          </a:p>
          <a:p>
            <a:pPr marL="457200" indent="-457200">
              <a:lnSpc>
                <a:spcPct val="150000"/>
              </a:lnSpc>
              <a:buFont typeface="Arial" panose="020B0604020202020204" pitchFamily="34" charset="0"/>
              <a:buChar char="•"/>
            </a:pPr>
            <a:r>
              <a:rPr lang="da-DK" sz="3200" dirty="0"/>
              <a:t>Opstart/kick </a:t>
            </a:r>
            <a:r>
              <a:rPr lang="da-DK" sz="3200" dirty="0" err="1"/>
              <a:t>off</a:t>
            </a:r>
            <a:r>
              <a:rPr lang="da-DK" sz="3200" dirty="0"/>
              <a:t> af bestyrelsen og udvalg</a:t>
            </a:r>
          </a:p>
          <a:p>
            <a:endParaRPr lang="da-DK" sz="3200" dirty="0" smtClean="0"/>
          </a:p>
        </p:txBody>
      </p:sp>
    </p:spTree>
    <p:extLst>
      <p:ext uri="{BB962C8B-B14F-4D97-AF65-F5344CB8AC3E}">
        <p14:creationId xmlns:p14="http://schemas.microsoft.com/office/powerpoint/2010/main" xmlns="" val="25560905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boks 4"/>
          <p:cNvSpPr txBox="1"/>
          <p:nvPr/>
        </p:nvSpPr>
        <p:spPr>
          <a:xfrm>
            <a:off x="179512" y="3212976"/>
            <a:ext cx="8820472" cy="1477328"/>
          </a:xfrm>
          <a:prstGeom prst="rect">
            <a:avLst/>
          </a:prstGeom>
          <a:noFill/>
        </p:spPr>
        <p:txBody>
          <a:bodyPr wrap="square" rtlCol="0">
            <a:spAutoFit/>
          </a:bodyPr>
          <a:lstStyle/>
          <a:p>
            <a:pPr marL="342900" indent="-342900" algn="ctr"/>
            <a:r>
              <a:rPr lang="da-DK" sz="3600" b="1" dirty="0" smtClean="0"/>
              <a:t>Projekt Flere fægtere i nye klubber </a:t>
            </a:r>
          </a:p>
          <a:p>
            <a:pPr marL="342900" indent="-342900" algn="ctr"/>
            <a:r>
              <a:rPr lang="da-DK" sz="3600" b="1" dirty="0" smtClean="0"/>
              <a:t>2015</a:t>
            </a:r>
            <a:r>
              <a:rPr lang="da-DK" b="1" dirty="0"/>
              <a:t>	</a:t>
            </a:r>
            <a:endParaRPr lang="da-DK" b="1" dirty="0" smtClean="0"/>
          </a:p>
          <a:p>
            <a:pPr marL="342900" indent="-342900"/>
            <a:endParaRPr lang="da-DK" b="1" dirty="0"/>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pic>
        <p:nvPicPr>
          <p:cNvPr id="8" name="Billede 7" descr="698341_605_0_0_0_0_0_2.jpg"/>
          <p:cNvPicPr>
            <a:picLocks noChangeAspect="1"/>
          </p:cNvPicPr>
          <p:nvPr/>
        </p:nvPicPr>
        <p:blipFill>
          <a:blip r:embed="rId4" cstate="print"/>
          <a:stretch>
            <a:fillRect/>
          </a:stretch>
        </p:blipFill>
        <p:spPr>
          <a:xfrm>
            <a:off x="1187624" y="1340768"/>
            <a:ext cx="3202941" cy="1800000"/>
          </a:xfrm>
          <a:prstGeom prst="rect">
            <a:avLst/>
          </a:prstGeom>
        </p:spPr>
      </p:pic>
      <p:pic>
        <p:nvPicPr>
          <p:cNvPr id="9" name="Billede 8" descr="IMG_5086.JPG"/>
          <p:cNvPicPr>
            <a:picLocks noChangeAspect="1"/>
          </p:cNvPicPr>
          <p:nvPr/>
        </p:nvPicPr>
        <p:blipFill>
          <a:blip r:embed="rId5" cstate="print"/>
          <a:stretch>
            <a:fillRect/>
          </a:stretch>
        </p:blipFill>
        <p:spPr>
          <a:xfrm>
            <a:off x="5076056" y="1340768"/>
            <a:ext cx="2409918" cy="1800000"/>
          </a:xfrm>
          <a:prstGeom prst="rect">
            <a:avLst/>
          </a:prstGeom>
        </p:spPr>
      </p:pic>
      <p:pic>
        <p:nvPicPr>
          <p:cNvPr id="10" name="Billede 9" descr="IMG_5145.JPG"/>
          <p:cNvPicPr>
            <a:picLocks noChangeAspect="1"/>
          </p:cNvPicPr>
          <p:nvPr/>
        </p:nvPicPr>
        <p:blipFill>
          <a:blip r:embed="rId6" cstate="print"/>
          <a:stretch>
            <a:fillRect/>
          </a:stretch>
        </p:blipFill>
        <p:spPr>
          <a:xfrm>
            <a:off x="1259632" y="4293096"/>
            <a:ext cx="3204000" cy="2393112"/>
          </a:xfrm>
          <a:prstGeom prst="rect">
            <a:avLst/>
          </a:prstGeom>
        </p:spPr>
      </p:pic>
      <p:pic>
        <p:nvPicPr>
          <p:cNvPr id="11" name="Billede 10" descr="IMG_4175.JPG"/>
          <p:cNvPicPr>
            <a:picLocks noChangeAspect="1"/>
          </p:cNvPicPr>
          <p:nvPr/>
        </p:nvPicPr>
        <p:blipFill>
          <a:blip r:embed="rId7" cstate="print"/>
          <a:stretch>
            <a:fillRect/>
          </a:stretch>
        </p:blipFill>
        <p:spPr>
          <a:xfrm>
            <a:off x="5004048" y="4365104"/>
            <a:ext cx="2891900" cy="2160000"/>
          </a:xfrm>
          <a:prstGeom prst="rect">
            <a:avLst/>
          </a:prstGeom>
        </p:spPr>
      </p:pic>
    </p:spTree>
    <p:extLst>
      <p:ext uri="{BB962C8B-B14F-4D97-AF65-F5344CB8AC3E}">
        <p14:creationId xmlns:p14="http://schemas.microsoft.com/office/powerpoint/2010/main" xmlns="" val="34840686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
        <p:nvSpPr>
          <p:cNvPr id="2" name="Rektangel 1"/>
          <p:cNvSpPr/>
          <p:nvPr/>
        </p:nvSpPr>
        <p:spPr>
          <a:xfrm>
            <a:off x="539552" y="377706"/>
            <a:ext cx="5746381" cy="954107"/>
          </a:xfrm>
          <a:prstGeom prst="rect">
            <a:avLst/>
          </a:prstGeom>
        </p:spPr>
        <p:txBody>
          <a:bodyPr wrap="none">
            <a:spAutoFit/>
          </a:bodyPr>
          <a:lstStyle/>
          <a:p>
            <a:pPr marL="342900" indent="-342900"/>
            <a:r>
              <a:rPr lang="da-DK" sz="2800" dirty="0" smtClean="0">
                <a:solidFill>
                  <a:schemeClr val="bg1">
                    <a:lumMod val="65000"/>
                  </a:schemeClr>
                </a:solidFill>
              </a:rPr>
              <a:t>Flere Fægtere i nye klubber – personel</a:t>
            </a:r>
          </a:p>
          <a:p>
            <a:pPr marL="342900" indent="-342900"/>
            <a:r>
              <a:rPr lang="da-DK" sz="2800" dirty="0" smtClean="0">
                <a:solidFill>
                  <a:schemeClr val="bg1">
                    <a:lumMod val="65000"/>
                  </a:schemeClr>
                </a:solidFill>
              </a:rPr>
              <a:t> </a:t>
            </a:r>
            <a:endParaRPr lang="da-DK" sz="2800" dirty="0">
              <a:solidFill>
                <a:schemeClr val="bg1">
                  <a:lumMod val="65000"/>
                </a:schemeClr>
              </a:solidFill>
            </a:endParaRPr>
          </a:p>
        </p:txBody>
      </p:sp>
      <p:pic>
        <p:nvPicPr>
          <p:cNvPr id="266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7585" y="2116013"/>
            <a:ext cx="1398857" cy="144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kstboks 3"/>
          <p:cNvSpPr txBox="1"/>
          <p:nvPr/>
        </p:nvSpPr>
        <p:spPr>
          <a:xfrm>
            <a:off x="467544" y="1268760"/>
            <a:ext cx="8568952" cy="523220"/>
          </a:xfrm>
          <a:prstGeom prst="rect">
            <a:avLst/>
          </a:prstGeom>
          <a:noFill/>
        </p:spPr>
        <p:txBody>
          <a:bodyPr wrap="square" rtlCol="0">
            <a:spAutoFit/>
          </a:bodyPr>
          <a:lstStyle/>
          <a:p>
            <a:r>
              <a:rPr lang="da-DK" sz="2800" b="1" dirty="0" smtClean="0"/>
              <a:t>2 deltids projektkonsulenter                   </a:t>
            </a:r>
            <a:r>
              <a:rPr lang="da-DK" dirty="0" smtClean="0"/>
              <a:t>+ ca.1/3 udviklingskonsulent </a:t>
            </a:r>
            <a:endParaRPr lang="da-DK" dirty="0"/>
          </a:p>
        </p:txBody>
      </p:sp>
      <p:pic>
        <p:nvPicPr>
          <p:cNvPr id="2662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347864" y="2060848"/>
            <a:ext cx="1348586" cy="144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a:spLocks noChangeArrowheads="1"/>
          </p:cNvSpPr>
          <p:nvPr/>
        </p:nvSpPr>
        <p:spPr bwMode="auto">
          <a:xfrm>
            <a:off x="755576" y="3645024"/>
            <a:ext cx="2080212"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a-DK" altLang="da-DK" sz="1800" b="0" i="0" u="none" strike="noStrike" cap="none" normalizeH="0" baseline="0" dirty="0" smtClean="0">
                <a:ln>
                  <a:noFill/>
                </a:ln>
                <a:solidFill>
                  <a:schemeClr val="tx1"/>
                </a:solidFill>
                <a:effectLst/>
                <a:latin typeface="Arial" pitchFamily="34" charset="0"/>
                <a:cs typeface="Arial" pitchFamily="34" charset="0"/>
              </a:rPr>
              <a:t>Dan Bjergvang </a:t>
            </a:r>
          </a:p>
        </p:txBody>
      </p:sp>
      <p:sp>
        <p:nvSpPr>
          <p:cNvPr id="7" name="Rektangel 6"/>
          <p:cNvSpPr/>
          <p:nvPr/>
        </p:nvSpPr>
        <p:spPr>
          <a:xfrm>
            <a:off x="3347864" y="3573016"/>
            <a:ext cx="2520280" cy="369332"/>
          </a:xfrm>
          <a:prstGeom prst="rect">
            <a:avLst/>
          </a:prstGeom>
        </p:spPr>
        <p:txBody>
          <a:bodyPr wrap="square">
            <a:spAutoFit/>
          </a:bodyPr>
          <a:lstStyle/>
          <a:p>
            <a:pPr lvl="0" eaLnBrk="0" fontAlgn="base" hangingPunct="0">
              <a:spcBef>
                <a:spcPct val="0"/>
              </a:spcBef>
              <a:spcAft>
                <a:spcPct val="0"/>
              </a:spcAft>
            </a:pPr>
            <a:r>
              <a:rPr lang="da-DK" altLang="da-DK" dirty="0">
                <a:latin typeface="Arial" pitchFamily="34" charset="0"/>
                <a:cs typeface="Arial" pitchFamily="34" charset="0"/>
              </a:rPr>
              <a:t>Mads </a:t>
            </a:r>
            <a:r>
              <a:rPr lang="da-DK" altLang="da-DK" dirty="0" smtClean="0">
                <a:latin typeface="Arial" pitchFamily="34" charset="0"/>
                <a:cs typeface="Arial" pitchFamily="34" charset="0"/>
              </a:rPr>
              <a:t>Eriksen</a:t>
            </a:r>
            <a:endParaRPr lang="da-DK" altLang="da-DK" dirty="0">
              <a:latin typeface="Arial" pitchFamily="34" charset="0"/>
              <a:cs typeface="Arial" pitchFamily="34" charset="0"/>
            </a:endParaRPr>
          </a:p>
        </p:txBody>
      </p:sp>
      <p:pic>
        <p:nvPicPr>
          <p:cNvPr id="10" name="Billede 9" descr="martin w.jpg"/>
          <p:cNvPicPr>
            <a:picLocks noChangeAspect="1"/>
          </p:cNvPicPr>
          <p:nvPr/>
        </p:nvPicPr>
        <p:blipFill>
          <a:blip r:embed="rId6" cstate="print"/>
          <a:stretch>
            <a:fillRect/>
          </a:stretch>
        </p:blipFill>
        <p:spPr>
          <a:xfrm>
            <a:off x="6876256" y="2060848"/>
            <a:ext cx="1080000" cy="1440000"/>
          </a:xfrm>
          <a:prstGeom prst="rect">
            <a:avLst/>
          </a:prstGeom>
        </p:spPr>
      </p:pic>
      <p:sp>
        <p:nvSpPr>
          <p:cNvPr id="11" name="Rektangel 10"/>
          <p:cNvSpPr/>
          <p:nvPr/>
        </p:nvSpPr>
        <p:spPr>
          <a:xfrm>
            <a:off x="6804248" y="3573016"/>
            <a:ext cx="1656184" cy="369332"/>
          </a:xfrm>
          <a:prstGeom prst="rect">
            <a:avLst/>
          </a:prstGeom>
        </p:spPr>
        <p:txBody>
          <a:bodyPr wrap="square">
            <a:spAutoFit/>
          </a:bodyPr>
          <a:lstStyle/>
          <a:p>
            <a:pPr lvl="0" eaLnBrk="0" fontAlgn="base" hangingPunct="0">
              <a:spcBef>
                <a:spcPct val="0"/>
              </a:spcBef>
              <a:spcAft>
                <a:spcPct val="0"/>
              </a:spcAft>
            </a:pPr>
            <a:r>
              <a:rPr lang="da-DK" altLang="da-DK" dirty="0" smtClean="0">
                <a:latin typeface="Arial" pitchFamily="34" charset="0"/>
                <a:cs typeface="Arial" pitchFamily="34" charset="0"/>
              </a:rPr>
              <a:t>Martin Wiuff</a:t>
            </a:r>
            <a:endParaRPr lang="da-DK" altLang="da-DK" dirty="0">
              <a:latin typeface="Arial" pitchFamily="34" charset="0"/>
              <a:cs typeface="Arial" pitchFamily="34" charset="0"/>
            </a:endParaRPr>
          </a:p>
        </p:txBody>
      </p:sp>
      <p:sp>
        <p:nvSpPr>
          <p:cNvPr id="12" name="Rektangel 11"/>
          <p:cNvSpPr/>
          <p:nvPr/>
        </p:nvSpPr>
        <p:spPr>
          <a:xfrm>
            <a:off x="611560" y="4077072"/>
            <a:ext cx="8208912" cy="2308324"/>
          </a:xfrm>
          <a:prstGeom prst="rect">
            <a:avLst/>
          </a:prstGeom>
        </p:spPr>
        <p:txBody>
          <a:bodyPr wrap="square">
            <a:spAutoFit/>
          </a:bodyPr>
          <a:lstStyle/>
          <a:p>
            <a:pPr lvl="0"/>
            <a:r>
              <a:rPr lang="da-DK" b="1" dirty="0" smtClean="0"/>
              <a:t>Styregruppe – medlemmer:</a:t>
            </a:r>
          </a:p>
          <a:p>
            <a:pPr lvl="0"/>
            <a:endParaRPr lang="da-DK" b="1" dirty="0" smtClean="0"/>
          </a:p>
          <a:p>
            <a:r>
              <a:rPr lang="da-DK" dirty="0" smtClean="0"/>
              <a:t>Jan Sylvest Jensen, DFF – som formand for DFF</a:t>
            </a:r>
          </a:p>
          <a:p>
            <a:r>
              <a:rPr lang="da-DK" dirty="0" smtClean="0"/>
              <a:t>Anne Birgitte Madsen, DIF – som DFF’s konsulent i DIF</a:t>
            </a:r>
          </a:p>
          <a:p>
            <a:r>
              <a:rPr lang="da-DK" dirty="0" smtClean="0"/>
              <a:t>Helge Mogensen, KUF – som faglig og daglig leder for konsulenterne</a:t>
            </a:r>
          </a:p>
          <a:p>
            <a:endParaRPr lang="da-DK" dirty="0" smtClean="0"/>
          </a:p>
          <a:p>
            <a:r>
              <a:rPr lang="da-DK" b="1" dirty="0" smtClean="0"/>
              <a:t>Projektbeskrivelse: </a:t>
            </a:r>
          </a:p>
          <a:p>
            <a:r>
              <a:rPr lang="da-DK" dirty="0" smtClean="0">
                <a:hlinkClick r:id="rId7"/>
              </a:rPr>
              <a:t>http://www.faegtning.dk/media/1123/dffprojektbeskrivelse.pdf</a:t>
            </a:r>
            <a:endParaRPr lang="da-DK" dirty="0"/>
          </a:p>
        </p:txBody>
      </p:sp>
    </p:spTree>
    <p:extLst>
      <p:ext uri="{BB962C8B-B14F-4D97-AF65-F5344CB8AC3E}">
        <p14:creationId xmlns:p14="http://schemas.microsoft.com/office/powerpoint/2010/main" xmlns="" val="4895382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lede 12" descr="PH-803009999 (1).jpg"/>
          <p:cNvPicPr>
            <a:picLocks noChangeAspect="1"/>
          </p:cNvPicPr>
          <p:nvPr/>
        </p:nvPicPr>
        <p:blipFill>
          <a:blip r:embed="rId3" cstate="print"/>
          <a:stretch>
            <a:fillRect/>
          </a:stretch>
        </p:blipFill>
        <p:spPr>
          <a:xfrm>
            <a:off x="6156176" y="4869160"/>
            <a:ext cx="2520000" cy="1680000"/>
          </a:xfrm>
          <a:prstGeom prst="rect">
            <a:avLst/>
          </a:prstGeom>
        </p:spPr>
      </p:pic>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6" name="Billede 5" descr="DFF-RGB (8)"/>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
        <p:nvSpPr>
          <p:cNvPr id="2" name="Rektangel 1"/>
          <p:cNvSpPr/>
          <p:nvPr/>
        </p:nvSpPr>
        <p:spPr>
          <a:xfrm>
            <a:off x="539552" y="377706"/>
            <a:ext cx="6298327" cy="584775"/>
          </a:xfrm>
          <a:prstGeom prst="rect">
            <a:avLst/>
          </a:prstGeom>
        </p:spPr>
        <p:txBody>
          <a:bodyPr wrap="none">
            <a:spAutoFit/>
          </a:bodyPr>
          <a:lstStyle/>
          <a:p>
            <a:pPr marL="342900" indent="-342900"/>
            <a:r>
              <a:rPr lang="da-DK" sz="3200" dirty="0" smtClean="0">
                <a:solidFill>
                  <a:schemeClr val="bg1">
                    <a:lumMod val="65000"/>
                  </a:schemeClr>
                </a:solidFill>
              </a:rPr>
              <a:t>Flere Fægtere i nye klubber - arbejde</a:t>
            </a:r>
            <a:endParaRPr lang="da-DK" sz="3200" dirty="0">
              <a:solidFill>
                <a:schemeClr val="bg1">
                  <a:lumMod val="65000"/>
                </a:schemeClr>
              </a:solidFill>
            </a:endParaRPr>
          </a:p>
        </p:txBody>
      </p:sp>
      <p:sp>
        <p:nvSpPr>
          <p:cNvPr id="4" name="Tekstboks 3"/>
          <p:cNvSpPr txBox="1"/>
          <p:nvPr/>
        </p:nvSpPr>
        <p:spPr>
          <a:xfrm>
            <a:off x="323528" y="1340768"/>
            <a:ext cx="8568952" cy="5139869"/>
          </a:xfrm>
          <a:prstGeom prst="rect">
            <a:avLst/>
          </a:prstGeom>
          <a:noFill/>
        </p:spPr>
        <p:txBody>
          <a:bodyPr wrap="square" rtlCol="0">
            <a:spAutoFit/>
          </a:bodyPr>
          <a:lstStyle/>
          <a:p>
            <a:pPr marL="263525" lvl="0"/>
            <a:r>
              <a:rPr lang="da-DK" sz="2400" b="1" dirty="0" smtClean="0"/>
              <a:t>Hvad bruger projektkonsulenter og udviklingskonsulent tid på?</a:t>
            </a:r>
          </a:p>
          <a:p>
            <a:pPr lvl="0"/>
            <a:endParaRPr lang="da-DK" sz="2000" b="1" dirty="0" smtClean="0"/>
          </a:p>
          <a:p>
            <a:pPr lvl="1">
              <a:buFont typeface="Wingdings" pitchFamily="2" charset="2"/>
              <a:buChar char="q"/>
            </a:pPr>
            <a:r>
              <a:rPr lang="da-DK" sz="2000" dirty="0" smtClean="0"/>
              <a:t> Træningen i klubberne (alene Dan og Mads </a:t>
            </a:r>
            <a:r>
              <a:rPr lang="da-DK" sz="1400" dirty="0" smtClean="0"/>
              <a:t>– Martin besøger</a:t>
            </a:r>
            <a:r>
              <a:rPr lang="da-DK" sz="2000" dirty="0" smtClean="0"/>
              <a:t>)</a:t>
            </a:r>
          </a:p>
          <a:p>
            <a:pPr lvl="1">
              <a:buFont typeface="Wingdings" pitchFamily="2" charset="2"/>
              <a:buChar char="q"/>
            </a:pPr>
            <a:r>
              <a:rPr lang="da-DK" sz="2000" dirty="0" smtClean="0"/>
              <a:t> Rekruttering (primært Dan og Mads)</a:t>
            </a:r>
          </a:p>
          <a:p>
            <a:pPr lvl="2">
              <a:buFont typeface="Wingdings" pitchFamily="2" charset="2"/>
              <a:buChar char="Ø"/>
            </a:pPr>
            <a:r>
              <a:rPr lang="da-DK" sz="2000" dirty="0" smtClean="0"/>
              <a:t> Ferieaktiviteter</a:t>
            </a:r>
          </a:p>
          <a:p>
            <a:pPr lvl="2">
              <a:buFont typeface="Wingdings" pitchFamily="2" charset="2"/>
              <a:buChar char="Ø"/>
            </a:pPr>
            <a:r>
              <a:rPr lang="da-DK" sz="2000" dirty="0" smtClean="0"/>
              <a:t> Skole- og SFO/klubsamarbejder</a:t>
            </a:r>
          </a:p>
          <a:p>
            <a:pPr lvl="2">
              <a:buFont typeface="Wingdings" pitchFamily="2" charset="2"/>
              <a:buChar char="Ø"/>
            </a:pPr>
            <a:r>
              <a:rPr lang="da-DK" sz="2000" dirty="0" smtClean="0"/>
              <a:t> ”På gader og stræder”</a:t>
            </a:r>
          </a:p>
          <a:p>
            <a:pPr lvl="2">
              <a:buFont typeface="Wingdings" pitchFamily="2" charset="2"/>
              <a:buChar char="Ø"/>
            </a:pPr>
            <a:r>
              <a:rPr lang="da-DK" sz="2000" dirty="0" smtClean="0"/>
              <a:t> Promovering, herunder fx. udarbejdelse af foldere og </a:t>
            </a:r>
            <a:r>
              <a:rPr lang="da-DK" sz="2000" dirty="0" err="1" smtClean="0"/>
              <a:t>flyers</a:t>
            </a:r>
            <a:r>
              <a:rPr lang="da-DK" sz="2000" dirty="0" smtClean="0"/>
              <a:t>, avisartikler i lokalaviser, sociale medier m.v.</a:t>
            </a:r>
          </a:p>
          <a:p>
            <a:pPr lvl="1">
              <a:buFont typeface="Wingdings" pitchFamily="2" charset="2"/>
              <a:buChar char="q"/>
            </a:pPr>
            <a:r>
              <a:rPr lang="da-DK" sz="2000" dirty="0" smtClean="0"/>
              <a:t> Stævner og træningssamlinger (primært Dan og Mads)</a:t>
            </a:r>
          </a:p>
          <a:p>
            <a:pPr lvl="1">
              <a:buFont typeface="Wingdings" pitchFamily="2" charset="2"/>
              <a:buChar char="q"/>
            </a:pPr>
            <a:r>
              <a:rPr lang="da-DK" sz="2000" dirty="0" smtClean="0"/>
              <a:t> Opbakning, rådgivning og anden bistand til bestyrelserne (primært Martin).</a:t>
            </a:r>
          </a:p>
          <a:p>
            <a:pPr lvl="1">
              <a:buFont typeface="Wingdings" pitchFamily="2" charset="2"/>
              <a:buChar char="q"/>
            </a:pPr>
            <a:r>
              <a:rPr lang="da-DK" sz="2000" dirty="0" smtClean="0"/>
              <a:t> Eksterne samarbejdspartnere – fx. kommuner, </a:t>
            </a:r>
          </a:p>
          <a:p>
            <a:pPr lvl="1"/>
            <a:r>
              <a:rPr lang="da-DK" sz="2000" dirty="0" smtClean="0"/>
              <a:t>idrætssammenslutninger m.v. (alle 3)</a:t>
            </a:r>
          </a:p>
          <a:p>
            <a:pPr lvl="1"/>
            <a:endParaRPr lang="da-DK" sz="2000" dirty="0" smtClean="0"/>
          </a:p>
          <a:p>
            <a:endParaRPr lang="da-DK" sz="2400" dirty="0"/>
          </a:p>
        </p:txBody>
      </p:sp>
    </p:spTree>
    <p:extLst>
      <p:ext uri="{BB962C8B-B14F-4D97-AF65-F5344CB8AC3E}">
        <p14:creationId xmlns:p14="http://schemas.microsoft.com/office/powerpoint/2010/main" xmlns="" val="4895382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
        <p:nvSpPr>
          <p:cNvPr id="2" name="Rektangel 1"/>
          <p:cNvSpPr/>
          <p:nvPr/>
        </p:nvSpPr>
        <p:spPr>
          <a:xfrm>
            <a:off x="539552" y="377706"/>
            <a:ext cx="6881243" cy="523220"/>
          </a:xfrm>
          <a:prstGeom prst="rect">
            <a:avLst/>
          </a:prstGeom>
        </p:spPr>
        <p:txBody>
          <a:bodyPr wrap="none">
            <a:spAutoFit/>
          </a:bodyPr>
          <a:lstStyle/>
          <a:p>
            <a:pPr marL="342900" indent="-342900"/>
            <a:r>
              <a:rPr lang="da-DK" sz="2800" dirty="0" smtClean="0">
                <a:solidFill>
                  <a:schemeClr val="bg1">
                    <a:lumMod val="65000"/>
                  </a:schemeClr>
                </a:solidFill>
              </a:rPr>
              <a:t>Projektmål – Status: Klubber og medlemmer</a:t>
            </a:r>
            <a:endParaRPr lang="da-DK" sz="2800" dirty="0">
              <a:solidFill>
                <a:schemeClr val="bg1">
                  <a:lumMod val="65000"/>
                </a:schemeClr>
              </a:solidFill>
            </a:endParaRPr>
          </a:p>
        </p:txBody>
      </p:sp>
      <p:sp>
        <p:nvSpPr>
          <p:cNvPr id="4" name="Tekstboks 3"/>
          <p:cNvSpPr txBox="1"/>
          <p:nvPr/>
        </p:nvSpPr>
        <p:spPr>
          <a:xfrm>
            <a:off x="467544" y="1268761"/>
            <a:ext cx="8568952" cy="5386090"/>
          </a:xfrm>
          <a:prstGeom prst="rect">
            <a:avLst/>
          </a:prstGeom>
          <a:noFill/>
        </p:spPr>
        <p:txBody>
          <a:bodyPr wrap="square" rtlCol="0">
            <a:spAutoFit/>
          </a:bodyPr>
          <a:lstStyle/>
          <a:p>
            <a:pPr marL="0" lvl="1"/>
            <a:r>
              <a:rPr lang="da-DK" b="1" i="1" dirty="0" smtClean="0"/>
              <a:t>A. Antal klubber:</a:t>
            </a:r>
          </a:p>
          <a:p>
            <a:pPr marL="0" lvl="1"/>
            <a:endParaRPr lang="da-DK" sz="1400" b="1" dirty="0" smtClean="0"/>
          </a:p>
          <a:p>
            <a:r>
              <a:rPr lang="da-DK" b="1" dirty="0" smtClean="0"/>
              <a:t>Mål: Pr. 1.1.2015 mindst 3 klubber og pr. 1.1.2018  mindst 4 klubber</a:t>
            </a:r>
          </a:p>
          <a:p>
            <a:endParaRPr lang="da-DK" sz="1400" b="1" dirty="0" smtClean="0"/>
          </a:p>
          <a:p>
            <a:r>
              <a:rPr lang="da-DK" b="1" dirty="0" smtClean="0"/>
              <a:t>Status 01.01.16:</a:t>
            </a:r>
          </a:p>
          <a:p>
            <a:pPr>
              <a:buFont typeface="Arial" pitchFamily="34" charset="0"/>
              <a:buChar char="•"/>
            </a:pPr>
            <a:r>
              <a:rPr lang="da-DK" dirty="0" smtClean="0"/>
              <a:t> Glostrup Fægteklub – GLF – stiftende generalforsamling 4. november 2014</a:t>
            </a:r>
          </a:p>
          <a:p>
            <a:pPr>
              <a:buFont typeface="Arial" pitchFamily="34" charset="0"/>
              <a:buChar char="•"/>
            </a:pPr>
            <a:r>
              <a:rPr lang="da-DK" dirty="0" smtClean="0"/>
              <a:t> Albertslund Fægteklub – ALF – stiftende generalforsamling 15. december 2014</a:t>
            </a:r>
          </a:p>
          <a:p>
            <a:pPr>
              <a:buFont typeface="Arial" pitchFamily="34" charset="0"/>
              <a:buChar char="•"/>
            </a:pPr>
            <a:r>
              <a:rPr lang="da-DK" dirty="0" smtClean="0"/>
              <a:t> Rødovre Fægteklub – RØF –  stiftende generalforsamling 5. november 2015</a:t>
            </a:r>
          </a:p>
          <a:p>
            <a:pPr>
              <a:buFont typeface="Arial" pitchFamily="34" charset="0"/>
              <a:buChar char="•"/>
            </a:pPr>
            <a:r>
              <a:rPr lang="da-DK" dirty="0" smtClean="0"/>
              <a:t> Taastrup Fægteklub – TAAF – stiftende generalforsamling 20. november 2015</a:t>
            </a:r>
          </a:p>
          <a:p>
            <a:r>
              <a:rPr lang="da-DK" dirty="0" smtClean="0"/>
              <a:t> </a:t>
            </a:r>
          </a:p>
          <a:p>
            <a:r>
              <a:rPr lang="da-DK" b="1" i="1" dirty="0" smtClean="0"/>
              <a:t>B. Antal medlemmer:</a:t>
            </a:r>
            <a:endParaRPr lang="da-DK" b="1" dirty="0" smtClean="0"/>
          </a:p>
          <a:p>
            <a:endParaRPr lang="da-DK" b="1" dirty="0" smtClean="0"/>
          </a:p>
          <a:p>
            <a:r>
              <a:rPr lang="da-DK" b="1" dirty="0" smtClean="0"/>
              <a:t>Mål : Pr. 1.1.2015 er mindst 100 medlemmer og pr. 1.1.2016 er mindst 150 medlemmer.</a:t>
            </a:r>
          </a:p>
          <a:p>
            <a:r>
              <a:rPr lang="da-DK" sz="1400" dirty="0" smtClean="0"/>
              <a:t>(N.B. senere projektstart m. grundig </a:t>
            </a:r>
            <a:r>
              <a:rPr lang="da-DK" sz="1400" dirty="0" err="1" smtClean="0"/>
              <a:t>canvas</a:t>
            </a:r>
            <a:r>
              <a:rPr lang="da-DK" sz="1400" dirty="0" smtClean="0"/>
              <a:t>)</a:t>
            </a:r>
          </a:p>
          <a:p>
            <a:endParaRPr lang="da-DK" sz="1400" dirty="0" smtClean="0"/>
          </a:p>
          <a:p>
            <a:r>
              <a:rPr lang="da-DK" b="1" dirty="0" smtClean="0"/>
              <a:t>Status 01.01.16:</a:t>
            </a:r>
          </a:p>
          <a:p>
            <a:r>
              <a:rPr lang="da-DK" dirty="0" smtClean="0"/>
              <a:t>Glostrup Fægteklub – GLF – 25 (</a:t>
            </a:r>
            <a:r>
              <a:rPr lang="da-DK" dirty="0" err="1" smtClean="0"/>
              <a:t>DIF-tal</a:t>
            </a:r>
            <a:r>
              <a:rPr lang="da-DK" dirty="0" smtClean="0"/>
              <a:t>)</a:t>
            </a:r>
          </a:p>
          <a:p>
            <a:r>
              <a:rPr lang="da-DK" dirty="0" smtClean="0"/>
              <a:t>Albertslund Fægteklub – ALF – 15 (</a:t>
            </a:r>
            <a:r>
              <a:rPr lang="da-DK" dirty="0" err="1" smtClean="0"/>
              <a:t>DIF-tal</a:t>
            </a:r>
            <a:r>
              <a:rPr lang="da-DK" dirty="0" smtClean="0"/>
              <a:t>)</a:t>
            </a:r>
          </a:p>
          <a:p>
            <a:r>
              <a:rPr lang="da-DK" dirty="0" smtClean="0"/>
              <a:t>Rødovre Fægteklub – RØF – 10</a:t>
            </a:r>
          </a:p>
          <a:p>
            <a:r>
              <a:rPr lang="da-DK" dirty="0" smtClean="0"/>
              <a:t>Taastrup Fægteklub – TAAF – 10</a:t>
            </a:r>
            <a:endParaRPr lang="da-DK" sz="2400" dirty="0"/>
          </a:p>
        </p:txBody>
      </p:sp>
    </p:spTree>
    <p:extLst>
      <p:ext uri="{BB962C8B-B14F-4D97-AF65-F5344CB8AC3E}">
        <p14:creationId xmlns:p14="http://schemas.microsoft.com/office/powerpoint/2010/main" xmlns="" val="4895382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
        <p:nvSpPr>
          <p:cNvPr id="2" name="Rektangel 1"/>
          <p:cNvSpPr/>
          <p:nvPr/>
        </p:nvSpPr>
        <p:spPr>
          <a:xfrm>
            <a:off x="539552" y="377706"/>
            <a:ext cx="5527539" cy="584775"/>
          </a:xfrm>
          <a:prstGeom prst="rect">
            <a:avLst/>
          </a:prstGeom>
        </p:spPr>
        <p:txBody>
          <a:bodyPr wrap="none">
            <a:spAutoFit/>
          </a:bodyPr>
          <a:lstStyle/>
          <a:p>
            <a:pPr marL="342900" indent="-342900"/>
            <a:r>
              <a:rPr lang="da-DK" sz="3200" dirty="0" smtClean="0">
                <a:solidFill>
                  <a:schemeClr val="bg1">
                    <a:lumMod val="65000"/>
                  </a:schemeClr>
                </a:solidFill>
              </a:rPr>
              <a:t>Projektmål – Stævnedeltagelse</a:t>
            </a:r>
            <a:endParaRPr lang="da-DK" sz="3200" dirty="0">
              <a:solidFill>
                <a:schemeClr val="bg1">
                  <a:lumMod val="65000"/>
                </a:schemeClr>
              </a:solidFill>
            </a:endParaRPr>
          </a:p>
        </p:txBody>
      </p:sp>
      <p:sp>
        <p:nvSpPr>
          <p:cNvPr id="4" name="Tekstboks 3"/>
          <p:cNvSpPr txBox="1"/>
          <p:nvPr/>
        </p:nvSpPr>
        <p:spPr>
          <a:xfrm>
            <a:off x="467544" y="1268761"/>
            <a:ext cx="8568952" cy="3077766"/>
          </a:xfrm>
          <a:prstGeom prst="rect">
            <a:avLst/>
          </a:prstGeom>
          <a:noFill/>
        </p:spPr>
        <p:txBody>
          <a:bodyPr wrap="square" rtlCol="0">
            <a:spAutoFit/>
          </a:bodyPr>
          <a:lstStyle/>
          <a:p>
            <a:pPr marL="0" lvl="1"/>
            <a:r>
              <a:rPr lang="da-DK" b="1" i="1" dirty="0" smtClean="0"/>
              <a:t>C. Stævnedeltagelse </a:t>
            </a:r>
          </a:p>
          <a:p>
            <a:pPr marL="0" lvl="1"/>
            <a:r>
              <a:rPr lang="da-DK" sz="1400" i="1" dirty="0" smtClean="0"/>
              <a:t>(samlet oversigt næste slide)</a:t>
            </a:r>
            <a:endParaRPr lang="da-DK" sz="1400" dirty="0" smtClean="0"/>
          </a:p>
          <a:p>
            <a:endParaRPr lang="da-DK" b="1" dirty="0" smtClean="0"/>
          </a:p>
          <a:p>
            <a:r>
              <a:rPr lang="da-DK" b="1" dirty="0" smtClean="0"/>
              <a:t>Projektets oprindelige mål var</a:t>
            </a:r>
            <a:r>
              <a:rPr lang="da-DK" dirty="0" smtClean="0"/>
              <a:t>: </a:t>
            </a:r>
            <a:r>
              <a:rPr lang="da-DK" b="1" dirty="0" smtClean="0"/>
              <a:t>Pr. 1.1.2016 er stævnedeltagelsen på mindst 3 fægtere i gennemsnit pr. klub pr. </a:t>
            </a:r>
            <a:r>
              <a:rPr lang="da-DK" b="1" i="1" dirty="0" smtClean="0"/>
              <a:t>ranglistestævne</a:t>
            </a:r>
            <a:r>
              <a:rPr lang="da-DK" b="1" dirty="0" smtClean="0"/>
              <a:t> pr. år </a:t>
            </a:r>
            <a:r>
              <a:rPr lang="da-DK" sz="1200" dirty="0" smtClean="0"/>
              <a:t>(projektbeskrivelse s. 5)</a:t>
            </a:r>
          </a:p>
          <a:p>
            <a:endParaRPr lang="da-DK" dirty="0" smtClean="0"/>
          </a:p>
          <a:p>
            <a:r>
              <a:rPr lang="da-DK" dirty="0" smtClean="0"/>
              <a:t>På grund af klubbernes deltagelse i regionale cupper (øst), </a:t>
            </a:r>
            <a:r>
              <a:rPr lang="da-DK" dirty="0" err="1" smtClean="0"/>
              <a:t>B&amp;U-lejre</a:t>
            </a:r>
            <a:r>
              <a:rPr lang="da-DK" dirty="0" smtClean="0"/>
              <a:t> og de projektansattes tidsforbrug derpå har styregruppen valgt at inddrage cupper og lejre i projektmålet. Det giver god mening for medlemsfastholdelse, den gode stævnestart og stemmer med målsætningen: ”Få nye klubber integreret i stævner - navnlig på breddeniveau”</a:t>
            </a:r>
            <a:r>
              <a:rPr lang="da-DK" sz="1200" dirty="0" smtClean="0"/>
              <a:t>(projektbeskrivelse s.2). </a:t>
            </a:r>
            <a:endParaRPr lang="da-DK" i="1" dirty="0" smtClean="0"/>
          </a:p>
        </p:txBody>
      </p:sp>
      <p:pic>
        <p:nvPicPr>
          <p:cNvPr id="12" name="Billede 11" descr="1915991_10207827705307891_3223491564630839818_n.jpg"/>
          <p:cNvPicPr>
            <a:picLocks noChangeAspect="1"/>
          </p:cNvPicPr>
          <p:nvPr/>
        </p:nvPicPr>
        <p:blipFill>
          <a:blip r:embed="rId4" cstate="print"/>
          <a:stretch>
            <a:fillRect/>
          </a:stretch>
        </p:blipFill>
        <p:spPr>
          <a:xfrm>
            <a:off x="3851920" y="4077072"/>
            <a:ext cx="3557647" cy="2520000"/>
          </a:xfrm>
          <a:prstGeom prst="rect">
            <a:avLst/>
          </a:prstGeom>
        </p:spPr>
      </p:pic>
    </p:spTree>
    <p:extLst>
      <p:ext uri="{BB962C8B-B14F-4D97-AF65-F5344CB8AC3E}">
        <p14:creationId xmlns:p14="http://schemas.microsoft.com/office/powerpoint/2010/main" xmlns="" val="4895382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
        <p:nvSpPr>
          <p:cNvPr id="2" name="Rektangel 1"/>
          <p:cNvSpPr/>
          <p:nvPr/>
        </p:nvSpPr>
        <p:spPr>
          <a:xfrm>
            <a:off x="539552" y="377706"/>
            <a:ext cx="6491777" cy="584775"/>
          </a:xfrm>
          <a:prstGeom prst="rect">
            <a:avLst/>
          </a:prstGeom>
        </p:spPr>
        <p:txBody>
          <a:bodyPr wrap="none">
            <a:spAutoFit/>
          </a:bodyPr>
          <a:lstStyle/>
          <a:p>
            <a:pPr marL="342900" indent="-342900"/>
            <a:r>
              <a:rPr lang="da-DK" sz="3200" dirty="0" smtClean="0">
                <a:solidFill>
                  <a:schemeClr val="bg1">
                    <a:lumMod val="65000"/>
                  </a:schemeClr>
                </a:solidFill>
              </a:rPr>
              <a:t>Projektmål – Status: Stævner og lejre</a:t>
            </a:r>
            <a:endParaRPr lang="da-DK" sz="3200" dirty="0">
              <a:solidFill>
                <a:schemeClr val="bg1">
                  <a:lumMod val="65000"/>
                </a:schemeClr>
              </a:solidFill>
            </a:endParaRPr>
          </a:p>
        </p:txBody>
      </p:sp>
      <p:sp>
        <p:nvSpPr>
          <p:cNvPr id="4" name="Tekstboks 3"/>
          <p:cNvSpPr txBox="1"/>
          <p:nvPr/>
        </p:nvSpPr>
        <p:spPr>
          <a:xfrm>
            <a:off x="467544" y="1268760"/>
            <a:ext cx="8568952" cy="553998"/>
          </a:xfrm>
          <a:prstGeom prst="rect">
            <a:avLst/>
          </a:prstGeom>
          <a:noFill/>
        </p:spPr>
        <p:txBody>
          <a:bodyPr wrap="square" rtlCol="0">
            <a:spAutoFit/>
          </a:bodyPr>
          <a:lstStyle/>
          <a:p>
            <a:pPr marL="0" lvl="1"/>
            <a:r>
              <a:rPr lang="da-DK" b="1" dirty="0" smtClean="0"/>
              <a:t>Status 01.01.16: - </a:t>
            </a:r>
            <a:r>
              <a:rPr lang="da-DK" dirty="0" smtClean="0"/>
              <a:t>Stævner og lejre pr. klub pr. stævne/lejr pr. år </a:t>
            </a:r>
          </a:p>
          <a:p>
            <a:pPr marL="0" lvl="1"/>
            <a:r>
              <a:rPr lang="da-DK" sz="1200" dirty="0" smtClean="0"/>
              <a:t>(”-” = klubben ikke etableret på aktivitetstidspunkt) </a:t>
            </a:r>
            <a:endParaRPr lang="da-DK" b="1" dirty="0" smtClean="0"/>
          </a:p>
        </p:txBody>
      </p:sp>
      <p:pic>
        <p:nvPicPr>
          <p:cNvPr id="1028" name="Picture 4"/>
          <p:cNvPicPr>
            <a:picLocks noChangeAspect="1" noChangeArrowheads="1"/>
          </p:cNvPicPr>
          <p:nvPr/>
        </p:nvPicPr>
        <p:blipFill>
          <a:blip r:embed="rId4" cstate="print"/>
          <a:srcRect/>
          <a:stretch>
            <a:fillRect/>
          </a:stretch>
        </p:blipFill>
        <p:spPr bwMode="auto">
          <a:xfrm>
            <a:off x="467544" y="1916832"/>
            <a:ext cx="7920000" cy="4347463"/>
          </a:xfrm>
          <a:prstGeom prst="rect">
            <a:avLst/>
          </a:prstGeom>
          <a:noFill/>
          <a:ln w="9525">
            <a:noFill/>
            <a:miter lim="800000"/>
            <a:headEnd/>
            <a:tailEnd/>
          </a:ln>
        </p:spPr>
      </p:pic>
    </p:spTree>
    <p:extLst>
      <p:ext uri="{BB962C8B-B14F-4D97-AF65-F5344CB8AC3E}">
        <p14:creationId xmlns:p14="http://schemas.microsoft.com/office/powerpoint/2010/main" xmlns="" val="4895382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
        <p:nvSpPr>
          <p:cNvPr id="2" name="Rektangel 1"/>
          <p:cNvSpPr/>
          <p:nvPr/>
        </p:nvSpPr>
        <p:spPr>
          <a:xfrm>
            <a:off x="539552" y="377706"/>
            <a:ext cx="3393108" cy="584775"/>
          </a:xfrm>
          <a:prstGeom prst="rect">
            <a:avLst/>
          </a:prstGeom>
        </p:spPr>
        <p:txBody>
          <a:bodyPr wrap="none">
            <a:spAutoFit/>
          </a:bodyPr>
          <a:lstStyle/>
          <a:p>
            <a:pPr marL="342900" indent="-342900"/>
            <a:r>
              <a:rPr lang="da-DK" sz="3200" dirty="0" smtClean="0">
                <a:solidFill>
                  <a:schemeClr val="bg1">
                    <a:lumMod val="65000"/>
                  </a:schemeClr>
                </a:solidFill>
              </a:rPr>
              <a:t>Projektmål - Øvrige</a:t>
            </a:r>
            <a:endParaRPr lang="da-DK" sz="3200" dirty="0">
              <a:solidFill>
                <a:schemeClr val="bg1">
                  <a:lumMod val="65000"/>
                </a:schemeClr>
              </a:solidFill>
            </a:endParaRPr>
          </a:p>
        </p:txBody>
      </p:sp>
      <p:sp>
        <p:nvSpPr>
          <p:cNvPr id="12" name="Rektangel 11"/>
          <p:cNvSpPr/>
          <p:nvPr/>
        </p:nvSpPr>
        <p:spPr>
          <a:xfrm>
            <a:off x="683568" y="1412776"/>
            <a:ext cx="8208912" cy="2585323"/>
          </a:xfrm>
          <a:prstGeom prst="rect">
            <a:avLst/>
          </a:prstGeom>
        </p:spPr>
        <p:txBody>
          <a:bodyPr wrap="square">
            <a:spAutoFit/>
          </a:bodyPr>
          <a:lstStyle/>
          <a:p>
            <a:pPr marL="0" lvl="1"/>
            <a:r>
              <a:rPr lang="da-DK" b="1" i="1" dirty="0" smtClean="0"/>
              <a:t>D. Best </a:t>
            </a:r>
            <a:r>
              <a:rPr lang="da-DK" b="1" i="1" dirty="0" err="1" smtClean="0"/>
              <a:t>practice</a:t>
            </a:r>
            <a:r>
              <a:rPr lang="da-DK" b="1" i="1" dirty="0" smtClean="0"/>
              <a:t> i bestyrelsesarbejde og øvrige projektmål</a:t>
            </a:r>
          </a:p>
          <a:p>
            <a:pPr marL="0" lvl="1"/>
            <a:endParaRPr lang="da-DK" b="1" dirty="0" smtClean="0"/>
          </a:p>
          <a:p>
            <a:r>
              <a:rPr lang="da-DK" dirty="0" smtClean="0"/>
              <a:t>Efterhånden som klubbestyrelserne er blevet etableret, er udviklingskonsulenten blevet inddraget i de nye bestyrelsers arbejde som sparringspartner og rådgiver.</a:t>
            </a:r>
          </a:p>
          <a:p>
            <a:endParaRPr lang="da-DK" dirty="0" smtClean="0"/>
          </a:p>
          <a:p>
            <a:r>
              <a:rPr lang="da-DK" b="1" dirty="0" smtClean="0"/>
              <a:t>Status 01.01.16:</a:t>
            </a:r>
          </a:p>
          <a:p>
            <a:r>
              <a:rPr lang="da-DK" dirty="0" smtClean="0"/>
              <a:t>Udviklingskonsulenten deltager i alle 4 klubbers mødeaktivitet i videst muligt omfang og bistår løbende bestyrelserne mellem møderne.</a:t>
            </a:r>
          </a:p>
          <a:p>
            <a:endParaRPr lang="da-DK" dirty="0"/>
          </a:p>
        </p:txBody>
      </p:sp>
      <p:pic>
        <p:nvPicPr>
          <p:cNvPr id="13" name="Billede 12" descr="møde.jpg"/>
          <p:cNvPicPr>
            <a:picLocks noChangeAspect="1"/>
          </p:cNvPicPr>
          <p:nvPr/>
        </p:nvPicPr>
        <p:blipFill>
          <a:blip r:embed="rId4" cstate="print"/>
          <a:stretch>
            <a:fillRect/>
          </a:stretch>
        </p:blipFill>
        <p:spPr>
          <a:xfrm>
            <a:off x="1979712" y="3789040"/>
            <a:ext cx="5215896" cy="2880000"/>
          </a:xfrm>
          <a:prstGeom prst="rect">
            <a:avLst/>
          </a:prstGeom>
        </p:spPr>
      </p:pic>
    </p:spTree>
    <p:extLst>
      <p:ext uri="{BB962C8B-B14F-4D97-AF65-F5344CB8AC3E}">
        <p14:creationId xmlns:p14="http://schemas.microsoft.com/office/powerpoint/2010/main" xmlns="" val="4895382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
        <p:nvSpPr>
          <p:cNvPr id="2" name="Rektangel 1"/>
          <p:cNvSpPr/>
          <p:nvPr/>
        </p:nvSpPr>
        <p:spPr>
          <a:xfrm>
            <a:off x="539552" y="377706"/>
            <a:ext cx="4596579" cy="584775"/>
          </a:xfrm>
          <a:prstGeom prst="rect">
            <a:avLst/>
          </a:prstGeom>
        </p:spPr>
        <p:txBody>
          <a:bodyPr wrap="none">
            <a:spAutoFit/>
          </a:bodyPr>
          <a:lstStyle/>
          <a:p>
            <a:pPr marL="342900" indent="-342900"/>
            <a:r>
              <a:rPr lang="da-DK" sz="3200" dirty="0" smtClean="0">
                <a:solidFill>
                  <a:schemeClr val="bg1">
                    <a:lumMod val="65000"/>
                  </a:schemeClr>
                </a:solidFill>
              </a:rPr>
              <a:t>Udfordringer og fremtiden</a:t>
            </a:r>
            <a:endParaRPr lang="da-DK" sz="3200" dirty="0">
              <a:solidFill>
                <a:schemeClr val="bg1">
                  <a:lumMod val="65000"/>
                </a:schemeClr>
              </a:solidFill>
            </a:endParaRPr>
          </a:p>
        </p:txBody>
      </p:sp>
      <p:sp>
        <p:nvSpPr>
          <p:cNvPr id="4" name="Tekstboks 3"/>
          <p:cNvSpPr txBox="1"/>
          <p:nvPr/>
        </p:nvSpPr>
        <p:spPr>
          <a:xfrm>
            <a:off x="467544" y="1268761"/>
            <a:ext cx="8568952" cy="5355312"/>
          </a:xfrm>
          <a:prstGeom prst="rect">
            <a:avLst/>
          </a:prstGeom>
          <a:noFill/>
        </p:spPr>
        <p:txBody>
          <a:bodyPr wrap="square" rtlCol="0">
            <a:spAutoFit/>
          </a:bodyPr>
          <a:lstStyle/>
          <a:p>
            <a:pPr lvl="0"/>
            <a:r>
              <a:rPr lang="da-DK" sz="2400" b="1" dirty="0" smtClean="0"/>
              <a:t>Udfordringer i 2016:</a:t>
            </a:r>
          </a:p>
          <a:p>
            <a:pPr lvl="0"/>
            <a:endParaRPr lang="da-DK" dirty="0" smtClean="0"/>
          </a:p>
          <a:p>
            <a:pPr lvl="1">
              <a:buFont typeface="Wingdings" pitchFamily="2" charset="2"/>
              <a:buChar char="q"/>
            </a:pPr>
            <a:r>
              <a:rPr lang="da-DK" sz="2400" dirty="0" smtClean="0"/>
              <a:t> Rekrutteringsefterslæb – mål og midler fastholdes </a:t>
            </a:r>
            <a:r>
              <a:rPr lang="da-DK" sz="1200" dirty="0" smtClean="0"/>
              <a:t>(sen og grundig start)</a:t>
            </a:r>
          </a:p>
          <a:p>
            <a:pPr lvl="1"/>
            <a:r>
              <a:rPr lang="da-DK" sz="2400" dirty="0" smtClean="0"/>
              <a:t>     </a:t>
            </a:r>
            <a:r>
              <a:rPr lang="da-DK" dirty="0" smtClean="0"/>
              <a:t>Brugt mange timer herpå allerede i 1 </a:t>
            </a:r>
            <a:r>
              <a:rPr lang="da-DK" dirty="0" err="1" smtClean="0"/>
              <a:t>kvt</a:t>
            </a:r>
            <a:r>
              <a:rPr lang="da-DK" dirty="0" smtClean="0"/>
              <a:t>. ’16. Nu har vi så også 4  fuldtallige   </a:t>
            </a:r>
          </a:p>
          <a:p>
            <a:pPr lvl="1"/>
            <a:r>
              <a:rPr lang="da-DK" dirty="0" smtClean="0"/>
              <a:t>       klubbestyrelser til at bidrage til indsatsen. </a:t>
            </a:r>
          </a:p>
          <a:p>
            <a:pPr lvl="1">
              <a:buFont typeface="Wingdings" pitchFamily="2" charset="2"/>
              <a:buChar char="q"/>
            </a:pPr>
            <a:r>
              <a:rPr lang="da-DK" sz="2400" dirty="0" smtClean="0"/>
              <a:t> Lokaler vs. Flere medlemmer</a:t>
            </a:r>
          </a:p>
          <a:p>
            <a:pPr lvl="1">
              <a:buFont typeface="Wingdings" pitchFamily="2" charset="2"/>
              <a:buChar char="q"/>
            </a:pPr>
            <a:r>
              <a:rPr lang="da-DK" sz="2400" dirty="0" smtClean="0"/>
              <a:t> Konsolidering af klubbernes arbejde</a:t>
            </a:r>
          </a:p>
          <a:p>
            <a:pPr lvl="1">
              <a:buFont typeface="Wingdings" pitchFamily="2" charset="2"/>
              <a:buChar char="q"/>
            </a:pPr>
            <a:r>
              <a:rPr lang="da-DK" sz="2400" dirty="0" smtClean="0"/>
              <a:t> Fastholdelse af medlemmer (bestyrelsesarbejde)</a:t>
            </a:r>
          </a:p>
          <a:p>
            <a:pPr lvl="1">
              <a:buFont typeface="Wingdings" pitchFamily="2" charset="2"/>
              <a:buChar char="q"/>
            </a:pPr>
            <a:r>
              <a:rPr lang="da-DK" sz="2400" dirty="0" smtClean="0"/>
              <a:t> Hjælpetrænere søges</a:t>
            </a:r>
          </a:p>
          <a:p>
            <a:endParaRPr lang="da-DK" sz="2400" dirty="0" smtClean="0"/>
          </a:p>
          <a:p>
            <a:r>
              <a:rPr lang="da-DK" sz="2400" b="1" dirty="0" smtClean="0"/>
              <a:t>Fremtiden </a:t>
            </a:r>
            <a:r>
              <a:rPr lang="da-DK" sz="2400" dirty="0" smtClean="0"/>
              <a:t>– frem mod projektafslutning 31.12. 2017:</a:t>
            </a:r>
          </a:p>
          <a:p>
            <a:endParaRPr lang="da-DK" dirty="0" smtClean="0"/>
          </a:p>
          <a:p>
            <a:pPr marL="538163">
              <a:buFont typeface="Wingdings" pitchFamily="2" charset="2"/>
              <a:buChar char="q"/>
            </a:pPr>
            <a:r>
              <a:rPr lang="da-DK" sz="2400" dirty="0" smtClean="0"/>
              <a:t> Fortsat fokus på alle projektmål (A-D </a:t>
            </a:r>
            <a:r>
              <a:rPr lang="da-DK" sz="2400" dirty="0" err="1" smtClean="0"/>
              <a:t>ovf</a:t>
            </a:r>
            <a:r>
              <a:rPr lang="da-DK" sz="2400" dirty="0" smtClean="0"/>
              <a:t>.)</a:t>
            </a:r>
          </a:p>
          <a:p>
            <a:pPr marL="538163">
              <a:buFont typeface="Wingdings" pitchFamily="2" charset="2"/>
              <a:buChar char="q"/>
            </a:pPr>
            <a:r>
              <a:rPr lang="da-DK" sz="2400" dirty="0" smtClean="0"/>
              <a:t> Exitstrategi</a:t>
            </a:r>
          </a:p>
          <a:p>
            <a:endParaRPr lang="da-DK" sz="2400" dirty="0"/>
          </a:p>
        </p:txBody>
      </p:sp>
    </p:spTree>
    <p:extLst>
      <p:ext uri="{BB962C8B-B14F-4D97-AF65-F5344CB8AC3E}">
        <p14:creationId xmlns:p14="http://schemas.microsoft.com/office/powerpoint/2010/main" xmlns="" val="4895382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
        <p:nvSpPr>
          <p:cNvPr id="2" name="Rektangel 1"/>
          <p:cNvSpPr/>
          <p:nvPr/>
        </p:nvSpPr>
        <p:spPr>
          <a:xfrm>
            <a:off x="539552" y="377706"/>
            <a:ext cx="3343223" cy="584775"/>
          </a:xfrm>
          <a:prstGeom prst="rect">
            <a:avLst/>
          </a:prstGeom>
        </p:spPr>
        <p:txBody>
          <a:bodyPr wrap="none">
            <a:spAutoFit/>
          </a:bodyPr>
          <a:lstStyle/>
          <a:p>
            <a:pPr marL="342900" indent="-342900"/>
            <a:r>
              <a:rPr lang="da-DK" sz="3200" dirty="0" smtClean="0">
                <a:solidFill>
                  <a:schemeClr val="bg1">
                    <a:lumMod val="65000"/>
                  </a:schemeClr>
                </a:solidFill>
              </a:rPr>
              <a:t>Projektinformation</a:t>
            </a:r>
            <a:endParaRPr lang="da-DK" sz="3200" dirty="0">
              <a:solidFill>
                <a:schemeClr val="bg1">
                  <a:lumMod val="65000"/>
                </a:schemeClr>
              </a:solidFill>
            </a:endParaRPr>
          </a:p>
        </p:txBody>
      </p:sp>
      <p:sp>
        <p:nvSpPr>
          <p:cNvPr id="4" name="Tekstboks 3"/>
          <p:cNvSpPr txBox="1"/>
          <p:nvPr/>
        </p:nvSpPr>
        <p:spPr>
          <a:xfrm>
            <a:off x="467544" y="1268761"/>
            <a:ext cx="8568952" cy="3046988"/>
          </a:xfrm>
          <a:prstGeom prst="rect">
            <a:avLst/>
          </a:prstGeom>
          <a:noFill/>
        </p:spPr>
        <p:txBody>
          <a:bodyPr wrap="square" rtlCol="0">
            <a:spAutoFit/>
          </a:bodyPr>
          <a:lstStyle/>
          <a:p>
            <a:endParaRPr lang="da-DK" sz="2400" dirty="0" smtClean="0"/>
          </a:p>
          <a:p>
            <a:endParaRPr lang="da-DK" sz="2400" dirty="0" smtClean="0"/>
          </a:p>
          <a:p>
            <a:endParaRPr lang="da-DK" sz="2400" dirty="0" smtClean="0"/>
          </a:p>
          <a:p>
            <a:endParaRPr lang="da-DK" sz="2400" dirty="0" smtClean="0"/>
          </a:p>
          <a:p>
            <a:endParaRPr lang="da-DK" sz="2400" dirty="0" smtClean="0"/>
          </a:p>
          <a:p>
            <a:endParaRPr lang="da-DK" sz="2400" dirty="0" smtClean="0"/>
          </a:p>
          <a:p>
            <a:endParaRPr lang="da-DK" sz="2400" dirty="0" smtClean="0"/>
          </a:p>
          <a:p>
            <a:endParaRPr lang="da-DK" sz="2400" dirty="0"/>
          </a:p>
        </p:txBody>
      </p:sp>
      <p:sp>
        <p:nvSpPr>
          <p:cNvPr id="7" name="Rektangel 6"/>
          <p:cNvSpPr/>
          <p:nvPr/>
        </p:nvSpPr>
        <p:spPr>
          <a:xfrm>
            <a:off x="683568" y="1412776"/>
            <a:ext cx="8280920" cy="4093428"/>
          </a:xfrm>
          <a:prstGeom prst="rect">
            <a:avLst/>
          </a:prstGeom>
        </p:spPr>
        <p:txBody>
          <a:bodyPr wrap="square">
            <a:spAutoFit/>
          </a:bodyPr>
          <a:lstStyle/>
          <a:p>
            <a:pPr>
              <a:buFont typeface="Arial" pitchFamily="34" charset="0"/>
              <a:buChar char="•"/>
            </a:pPr>
            <a:r>
              <a:rPr lang="da-DK" b="1" dirty="0" smtClean="0"/>
              <a:t> </a:t>
            </a:r>
            <a:r>
              <a:rPr lang="da-DK" sz="2000" b="1" dirty="0" smtClean="0"/>
              <a:t>DFF’s hjemmeside: </a:t>
            </a:r>
            <a:r>
              <a:rPr lang="da-DK" sz="2000" dirty="0" smtClean="0">
                <a:hlinkClick r:id="rId4"/>
              </a:rPr>
              <a:t>http://www.faegtning.dk/projekter/flere-faegtere-i-nye-klubber-2014-17/</a:t>
            </a:r>
            <a:endParaRPr lang="da-DK" sz="2000" dirty="0" smtClean="0"/>
          </a:p>
          <a:p>
            <a:endParaRPr lang="da-DK" sz="2000" b="1" dirty="0" smtClean="0"/>
          </a:p>
          <a:p>
            <a:pPr>
              <a:buFont typeface="Arial" pitchFamily="34" charset="0"/>
              <a:buChar char="•"/>
            </a:pPr>
            <a:r>
              <a:rPr lang="da-DK" sz="2000" b="1" dirty="0" smtClean="0"/>
              <a:t> Nyhedsopdateringer</a:t>
            </a:r>
            <a:r>
              <a:rPr lang="da-DK" sz="2000" dirty="0" smtClean="0"/>
              <a:t> - vi fortæller løbende lidt om udviklingen i "Nyt fra Udviklingskonsulenten": </a:t>
            </a:r>
            <a:r>
              <a:rPr lang="da-DK" sz="2000" dirty="0" smtClean="0">
                <a:hlinkClick r:id="rId5" tooltip="Nyt fra Udviklingskonsulenten 2-2014.pdf"/>
              </a:rPr>
              <a:t>nr. 2-2014</a:t>
            </a:r>
            <a:r>
              <a:rPr lang="da-DK" sz="2000" dirty="0" smtClean="0"/>
              <a:t>, </a:t>
            </a:r>
            <a:r>
              <a:rPr lang="da-DK" sz="2000" dirty="0" smtClean="0">
                <a:hlinkClick r:id="rId6" tooltip="Nyt fra Udviklingskonsulenten 1-2015.pdf"/>
              </a:rPr>
              <a:t>nr. 1-2015</a:t>
            </a:r>
            <a:r>
              <a:rPr lang="da-DK" sz="2000" dirty="0" smtClean="0"/>
              <a:t>, </a:t>
            </a:r>
            <a:r>
              <a:rPr lang="da-DK" sz="2000" dirty="0" smtClean="0">
                <a:hlinkClick r:id="rId7" tooltip="Nyt fra Udviklingskonsulenten 2-2015.pdf"/>
              </a:rPr>
              <a:t>nr. 2-2015</a:t>
            </a:r>
            <a:r>
              <a:rPr lang="da-DK" sz="2000" dirty="0" smtClean="0"/>
              <a:t>, </a:t>
            </a:r>
            <a:r>
              <a:rPr lang="da-DK" sz="2000" dirty="0" smtClean="0">
                <a:hlinkClick r:id="rId8" tooltip="Nyt fra Udviklingskonsulenten 3-2015.pdf"/>
              </a:rPr>
              <a:t>nr. 3-2015</a:t>
            </a:r>
            <a:r>
              <a:rPr lang="da-DK" sz="2000" dirty="0" smtClean="0"/>
              <a:t>, </a:t>
            </a:r>
            <a:r>
              <a:rPr lang="da-DK" sz="2000" dirty="0" smtClean="0">
                <a:hlinkClick r:id="rId9"/>
              </a:rPr>
              <a:t>nr. 1-2016.</a:t>
            </a:r>
            <a:endParaRPr lang="da-DK" sz="2000" dirty="0" smtClean="0"/>
          </a:p>
          <a:p>
            <a:pPr>
              <a:buFont typeface="Arial" pitchFamily="34" charset="0"/>
              <a:buChar char="•"/>
            </a:pPr>
            <a:endParaRPr lang="da-DK" sz="2000" dirty="0" smtClean="0"/>
          </a:p>
          <a:p>
            <a:pPr>
              <a:buFont typeface="Arial" pitchFamily="34" charset="0"/>
              <a:buChar char="•"/>
            </a:pPr>
            <a:r>
              <a:rPr lang="da-DK" sz="2000" i="1" dirty="0" smtClean="0"/>
              <a:t> </a:t>
            </a:r>
            <a:r>
              <a:rPr lang="da-DK" sz="2000" b="1" dirty="0" smtClean="0"/>
              <a:t>Kontakt konsulenterne</a:t>
            </a:r>
            <a:r>
              <a:rPr lang="da-DK" sz="2000" i="1" dirty="0" smtClean="0"/>
              <a:t>: I kan også altid blive opdateret og høre mere om projektet ved </a:t>
            </a:r>
            <a:r>
              <a:rPr lang="da-DK" sz="2000" b="1" i="1" dirty="0" smtClean="0"/>
              <a:t>kontakte</a:t>
            </a:r>
            <a:r>
              <a:rPr lang="da-DK" sz="2000" i="1" dirty="0" smtClean="0"/>
              <a:t> </a:t>
            </a:r>
            <a:r>
              <a:rPr lang="da-DK" sz="2000" i="1" dirty="0" smtClean="0">
                <a:hlinkClick r:id="rId10" tooltip="Projektkonsulenter"/>
              </a:rPr>
              <a:t>projektkonsulenterne.</a:t>
            </a:r>
            <a:endParaRPr lang="da-DK" sz="2000" i="1" dirty="0" smtClean="0"/>
          </a:p>
          <a:p>
            <a:pPr>
              <a:buFont typeface="Arial" pitchFamily="34" charset="0"/>
              <a:buChar char="•"/>
            </a:pPr>
            <a:endParaRPr lang="da-DK" sz="2000" i="1" dirty="0" smtClean="0"/>
          </a:p>
          <a:p>
            <a:pPr>
              <a:buFont typeface="Arial" pitchFamily="34" charset="0"/>
              <a:buChar char="•"/>
            </a:pPr>
            <a:r>
              <a:rPr lang="da-DK" sz="2000" i="1" dirty="0" smtClean="0"/>
              <a:t> </a:t>
            </a:r>
            <a:r>
              <a:rPr lang="da-DK" sz="2000" b="1" i="1" dirty="0" err="1" smtClean="0"/>
              <a:t>Facebook</a:t>
            </a:r>
            <a:r>
              <a:rPr lang="da-DK" sz="2000" b="1" i="1" dirty="0" smtClean="0"/>
              <a:t> – alle 4 klubber er på.</a:t>
            </a:r>
            <a:r>
              <a:rPr lang="da-DK" sz="2000" i="1" dirty="0" smtClean="0"/>
              <a:t> </a:t>
            </a:r>
          </a:p>
          <a:p>
            <a:r>
              <a:rPr lang="da-DK" sz="2000" i="1" dirty="0" smtClean="0"/>
              <a:t>Bliv venner med dem og se, hvad der sker!</a:t>
            </a:r>
          </a:p>
          <a:p>
            <a:endParaRPr lang="da-DK" sz="2000" dirty="0"/>
          </a:p>
        </p:txBody>
      </p:sp>
      <p:pic>
        <p:nvPicPr>
          <p:cNvPr id="10" name="Billede 9" descr="AR-708269622.jpg"/>
          <p:cNvPicPr>
            <a:picLocks noChangeAspect="1"/>
          </p:cNvPicPr>
          <p:nvPr/>
        </p:nvPicPr>
        <p:blipFill>
          <a:blip r:embed="rId11" cstate="print"/>
          <a:stretch>
            <a:fillRect/>
          </a:stretch>
        </p:blipFill>
        <p:spPr>
          <a:xfrm>
            <a:off x="5220072" y="4365104"/>
            <a:ext cx="2830068" cy="1888236"/>
          </a:xfrm>
          <a:prstGeom prst="rect">
            <a:avLst/>
          </a:prstGeom>
        </p:spPr>
      </p:pic>
      <p:pic>
        <p:nvPicPr>
          <p:cNvPr id="24578" name="Picture 2" descr="http://samuelmorrisfoundation.org.au/wp-content/uploads/2015/07/facebook-logo-2.png"/>
          <p:cNvPicPr>
            <a:picLocks noChangeAspect="1" noChangeArrowheads="1"/>
          </p:cNvPicPr>
          <p:nvPr/>
        </p:nvPicPr>
        <p:blipFill>
          <a:blip r:embed="rId12" cstate="print"/>
          <a:srcRect/>
          <a:stretch>
            <a:fillRect/>
          </a:stretch>
        </p:blipFill>
        <p:spPr bwMode="auto">
          <a:xfrm>
            <a:off x="899592" y="5157192"/>
            <a:ext cx="3637701" cy="1080000"/>
          </a:xfrm>
          <a:prstGeom prst="rect">
            <a:avLst/>
          </a:prstGeom>
          <a:noFill/>
        </p:spPr>
      </p:pic>
    </p:spTree>
    <p:extLst>
      <p:ext uri="{BB962C8B-B14F-4D97-AF65-F5344CB8AC3E}">
        <p14:creationId xmlns:p14="http://schemas.microsoft.com/office/powerpoint/2010/main" xmlns="" val="4895382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boks 4"/>
          <p:cNvSpPr txBox="1"/>
          <p:nvPr/>
        </p:nvSpPr>
        <p:spPr>
          <a:xfrm>
            <a:off x="308040" y="3356992"/>
            <a:ext cx="8820472" cy="2031325"/>
          </a:xfrm>
          <a:prstGeom prst="rect">
            <a:avLst/>
          </a:prstGeom>
          <a:noFill/>
        </p:spPr>
        <p:txBody>
          <a:bodyPr wrap="square" rtlCol="0">
            <a:spAutoFit/>
          </a:bodyPr>
          <a:lstStyle/>
          <a:p>
            <a:pPr marL="342900" indent="-342900" algn="ctr"/>
            <a:r>
              <a:rPr lang="da-DK" sz="3600" b="1" dirty="0" smtClean="0"/>
              <a:t>Veteranudvalget </a:t>
            </a:r>
          </a:p>
          <a:p>
            <a:pPr marL="342900" indent="-342900" algn="ctr"/>
            <a:r>
              <a:rPr lang="da-DK" sz="3600" b="1" dirty="0" smtClean="0"/>
              <a:t>2015</a:t>
            </a:r>
            <a:endParaRPr lang="da-DK" b="1" dirty="0" smtClean="0"/>
          </a:p>
          <a:p>
            <a:pPr marL="342900" indent="-342900"/>
            <a:endParaRPr lang="da-DK" b="1" dirty="0" smtClean="0"/>
          </a:p>
          <a:p>
            <a:pPr marL="342900" indent="-342900"/>
            <a:r>
              <a:rPr lang="da-DK" b="1" dirty="0"/>
              <a:t>	</a:t>
            </a:r>
            <a:endParaRPr lang="da-DK" b="1" dirty="0" smtClean="0"/>
          </a:p>
          <a:p>
            <a:pPr marL="342900" indent="-342900"/>
            <a:endParaRPr lang="da-DK" b="1" dirty="0"/>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Tree>
    <p:extLst>
      <p:ext uri="{BB962C8B-B14F-4D97-AF65-F5344CB8AC3E}">
        <p14:creationId xmlns:p14="http://schemas.microsoft.com/office/powerpoint/2010/main" xmlns="" val="34022554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
        <p:nvSpPr>
          <p:cNvPr id="7" name="Rektangel 6"/>
          <p:cNvSpPr/>
          <p:nvPr/>
        </p:nvSpPr>
        <p:spPr>
          <a:xfrm>
            <a:off x="308040" y="318031"/>
            <a:ext cx="3893182" cy="584775"/>
          </a:xfrm>
          <a:prstGeom prst="rect">
            <a:avLst/>
          </a:prstGeom>
        </p:spPr>
        <p:txBody>
          <a:bodyPr wrap="none">
            <a:spAutoFit/>
          </a:bodyPr>
          <a:lstStyle/>
          <a:p>
            <a:pPr marL="342900" indent="-342900"/>
            <a:r>
              <a:rPr lang="da-DK" sz="3200" b="1" dirty="0" smtClean="0">
                <a:solidFill>
                  <a:schemeClr val="bg1">
                    <a:lumMod val="65000"/>
                  </a:schemeClr>
                </a:solidFill>
              </a:rPr>
              <a:t>Resultater - sportslige</a:t>
            </a:r>
            <a:endParaRPr lang="da-DK" sz="3200" b="1" dirty="0">
              <a:solidFill>
                <a:schemeClr val="bg1">
                  <a:lumMod val="65000"/>
                </a:schemeClr>
              </a:solidFill>
            </a:endParaRPr>
          </a:p>
        </p:txBody>
      </p:sp>
      <p:pic>
        <p:nvPicPr>
          <p:cNvPr id="5" name="Billede 4" descr="11760183_10153343321586708_6318175886387468118_n.jpg"/>
          <p:cNvPicPr>
            <a:picLocks noChangeAspect="1"/>
          </p:cNvPicPr>
          <p:nvPr/>
        </p:nvPicPr>
        <p:blipFill>
          <a:blip r:embed="rId4" cstate="print"/>
          <a:stretch>
            <a:fillRect/>
          </a:stretch>
        </p:blipFill>
        <p:spPr>
          <a:xfrm>
            <a:off x="0" y="1327800"/>
            <a:ext cx="9180064" cy="5269552"/>
          </a:xfrm>
          <a:prstGeom prst="rect">
            <a:avLst/>
          </a:prstGeom>
        </p:spPr>
      </p:pic>
    </p:spTree>
    <p:extLst>
      <p:ext uri="{BB962C8B-B14F-4D97-AF65-F5344CB8AC3E}">
        <p14:creationId xmlns:p14="http://schemas.microsoft.com/office/powerpoint/2010/main" xmlns="" val="34495467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
        <p:nvSpPr>
          <p:cNvPr id="7" name="Rektangel 6"/>
          <p:cNvSpPr/>
          <p:nvPr/>
        </p:nvSpPr>
        <p:spPr>
          <a:xfrm>
            <a:off x="308040" y="321102"/>
            <a:ext cx="4966681" cy="584775"/>
          </a:xfrm>
          <a:prstGeom prst="rect">
            <a:avLst/>
          </a:prstGeom>
        </p:spPr>
        <p:txBody>
          <a:bodyPr wrap="none">
            <a:spAutoFit/>
          </a:bodyPr>
          <a:lstStyle/>
          <a:p>
            <a:pPr marL="342900" indent="-342900"/>
            <a:r>
              <a:rPr lang="da-DK" sz="3200" dirty="0" smtClean="0">
                <a:solidFill>
                  <a:schemeClr val="bg1">
                    <a:lumMod val="65000"/>
                  </a:schemeClr>
                </a:solidFill>
              </a:rPr>
              <a:t>Veteranudvalget 2015 </a:t>
            </a:r>
            <a:r>
              <a:rPr lang="da-DK" sz="3200" dirty="0">
                <a:solidFill>
                  <a:schemeClr val="bg1">
                    <a:lumMod val="65000"/>
                  </a:schemeClr>
                </a:solidFill>
              </a:rPr>
              <a:t>Status</a:t>
            </a:r>
          </a:p>
        </p:txBody>
      </p:sp>
      <p:sp>
        <p:nvSpPr>
          <p:cNvPr id="2" name="Rektangel 1"/>
          <p:cNvSpPr/>
          <p:nvPr/>
        </p:nvSpPr>
        <p:spPr>
          <a:xfrm>
            <a:off x="285056" y="1196752"/>
            <a:ext cx="8512432" cy="369332"/>
          </a:xfrm>
          <a:prstGeom prst="rect">
            <a:avLst/>
          </a:prstGeom>
        </p:spPr>
        <p:txBody>
          <a:bodyPr wrap="square">
            <a:spAutoFit/>
          </a:bodyPr>
          <a:lstStyle/>
          <a:p>
            <a:r>
              <a:rPr lang="da-DK" dirty="0"/>
              <a:t> </a:t>
            </a:r>
          </a:p>
        </p:txBody>
      </p:sp>
      <p:sp>
        <p:nvSpPr>
          <p:cNvPr id="9" name="Pladsholder til indhold 2"/>
          <p:cNvSpPr txBox="1">
            <a:spLocks/>
          </p:cNvSpPr>
          <p:nvPr/>
        </p:nvSpPr>
        <p:spPr>
          <a:xfrm>
            <a:off x="323528" y="1340768"/>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da-DK" dirty="0" smtClean="0">
                <a:solidFill>
                  <a:schemeClr val="tx1"/>
                </a:solidFill>
              </a:rPr>
              <a:t>		</a:t>
            </a:r>
            <a:endParaRPr lang="da-DK" dirty="0">
              <a:solidFill>
                <a:schemeClr val="tx1"/>
              </a:solidFill>
            </a:endParaRP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9552" y="1196752"/>
            <a:ext cx="4536504" cy="56571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482493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
        <p:nvSpPr>
          <p:cNvPr id="7" name="Rektangel 6"/>
          <p:cNvSpPr/>
          <p:nvPr/>
        </p:nvSpPr>
        <p:spPr>
          <a:xfrm>
            <a:off x="308040" y="321102"/>
            <a:ext cx="4966681" cy="584775"/>
          </a:xfrm>
          <a:prstGeom prst="rect">
            <a:avLst/>
          </a:prstGeom>
        </p:spPr>
        <p:txBody>
          <a:bodyPr wrap="none">
            <a:spAutoFit/>
          </a:bodyPr>
          <a:lstStyle/>
          <a:p>
            <a:pPr marL="342900" indent="-342900"/>
            <a:r>
              <a:rPr lang="da-DK" sz="3200" dirty="0" smtClean="0">
                <a:solidFill>
                  <a:schemeClr val="bg1">
                    <a:lumMod val="65000"/>
                  </a:schemeClr>
                </a:solidFill>
              </a:rPr>
              <a:t>Veteranudvalget 2014 </a:t>
            </a:r>
            <a:r>
              <a:rPr lang="da-DK" sz="3200" dirty="0">
                <a:solidFill>
                  <a:schemeClr val="bg1">
                    <a:lumMod val="65000"/>
                  </a:schemeClr>
                </a:solidFill>
              </a:rPr>
              <a:t>Status</a:t>
            </a:r>
          </a:p>
        </p:txBody>
      </p:sp>
      <p:sp>
        <p:nvSpPr>
          <p:cNvPr id="2" name="Rektangel 1"/>
          <p:cNvSpPr/>
          <p:nvPr/>
        </p:nvSpPr>
        <p:spPr>
          <a:xfrm>
            <a:off x="285056" y="1196752"/>
            <a:ext cx="8512432" cy="369332"/>
          </a:xfrm>
          <a:prstGeom prst="rect">
            <a:avLst/>
          </a:prstGeom>
        </p:spPr>
        <p:txBody>
          <a:bodyPr wrap="square">
            <a:spAutoFit/>
          </a:bodyPr>
          <a:lstStyle/>
          <a:p>
            <a:r>
              <a:rPr lang="da-DK" dirty="0"/>
              <a:t> </a:t>
            </a:r>
          </a:p>
        </p:txBody>
      </p:sp>
      <p:sp>
        <p:nvSpPr>
          <p:cNvPr id="4" name="Rektangel 3"/>
          <p:cNvSpPr/>
          <p:nvPr/>
        </p:nvSpPr>
        <p:spPr>
          <a:xfrm>
            <a:off x="131036" y="1381418"/>
            <a:ext cx="8820472" cy="830997"/>
          </a:xfrm>
          <a:prstGeom prst="rect">
            <a:avLst/>
          </a:prstGeom>
        </p:spPr>
        <p:txBody>
          <a:bodyPr wrap="square">
            <a:spAutoFit/>
          </a:bodyPr>
          <a:lstStyle/>
          <a:p>
            <a:endParaRPr lang="da-DK" sz="2400" dirty="0"/>
          </a:p>
          <a:p>
            <a:endParaRPr lang="da-DK" sz="2400" dirty="0"/>
          </a:p>
        </p:txBody>
      </p:sp>
      <p:sp>
        <p:nvSpPr>
          <p:cNvPr id="5" name="Rektangel 4"/>
          <p:cNvSpPr/>
          <p:nvPr/>
        </p:nvSpPr>
        <p:spPr>
          <a:xfrm>
            <a:off x="131036" y="1225011"/>
            <a:ext cx="8617428" cy="5262979"/>
          </a:xfrm>
          <a:prstGeom prst="rect">
            <a:avLst/>
          </a:prstGeom>
        </p:spPr>
        <p:txBody>
          <a:bodyPr wrap="square">
            <a:spAutoFit/>
          </a:bodyPr>
          <a:lstStyle/>
          <a:p>
            <a:r>
              <a:rPr lang="da-DK" sz="2800" b="1" dirty="0"/>
              <a:t>Aktiviteter for veteraner 2015-16</a:t>
            </a:r>
            <a:endParaRPr lang="da-DK" sz="2800" dirty="0"/>
          </a:p>
          <a:p>
            <a:r>
              <a:rPr lang="da-DK" sz="2800" dirty="0"/>
              <a:t>Veteran træning 2 gange per uge i HFK med lektioner hver gang af Ferenc Toth/Viktor Gårdsted</a:t>
            </a:r>
          </a:p>
          <a:p>
            <a:endParaRPr lang="da-DK" sz="2800" b="1" dirty="0" smtClean="0"/>
          </a:p>
          <a:p>
            <a:r>
              <a:rPr lang="da-DK" sz="2800" b="1" dirty="0" smtClean="0"/>
              <a:t>Indenlandske </a:t>
            </a:r>
            <a:r>
              <a:rPr lang="da-DK" sz="2800" b="1" dirty="0"/>
              <a:t>stævner:</a:t>
            </a:r>
            <a:endParaRPr lang="da-DK" sz="2800" dirty="0"/>
          </a:p>
          <a:p>
            <a:r>
              <a:rPr lang="da-DK" sz="2800" b="1" u="sng" dirty="0"/>
              <a:t>DM for veteraner</a:t>
            </a:r>
            <a:r>
              <a:rPr lang="da-DK" sz="2800" dirty="0"/>
              <a:t> afholdt af Gilleleje Fægteklub</a:t>
            </a:r>
          </a:p>
          <a:p>
            <a:r>
              <a:rPr lang="da-DK" sz="2800" b="1" u="sng" dirty="0" smtClean="0"/>
              <a:t>Julestævne </a:t>
            </a:r>
            <a:r>
              <a:rPr lang="da-DK" sz="2800" b="1" u="sng" dirty="0"/>
              <a:t>for veteraner</a:t>
            </a:r>
            <a:r>
              <a:rPr lang="da-DK" sz="2800" dirty="0"/>
              <a:t> afholdt af Trekanten </a:t>
            </a:r>
          </a:p>
          <a:p>
            <a:endParaRPr lang="da-DK" sz="2800" b="1" dirty="0" smtClean="0"/>
          </a:p>
          <a:p>
            <a:r>
              <a:rPr lang="da-DK" sz="2800" b="1" dirty="0" smtClean="0"/>
              <a:t>Internationale </a:t>
            </a:r>
            <a:r>
              <a:rPr lang="da-DK" sz="2800" b="1" dirty="0" smtClean="0"/>
              <a:t>stævner</a:t>
            </a:r>
            <a:r>
              <a:rPr lang="da-DK" sz="2800" b="1" dirty="0"/>
              <a:t>:</a:t>
            </a:r>
            <a:endParaRPr lang="da-DK" sz="2800" dirty="0"/>
          </a:p>
          <a:p>
            <a:r>
              <a:rPr lang="da-DK" sz="2800" b="1" u="sng" dirty="0"/>
              <a:t>EM </a:t>
            </a:r>
            <a:r>
              <a:rPr lang="da-DK" sz="2800" b="1" u="sng" dirty="0" err="1"/>
              <a:t>Porec</a:t>
            </a:r>
            <a:r>
              <a:rPr lang="da-DK" sz="2800" b="1" u="sng" dirty="0"/>
              <a:t>, Kroatien</a:t>
            </a:r>
            <a:r>
              <a:rPr lang="da-DK" sz="2800" dirty="0"/>
              <a:t>  Vi stillede med 5 deltagere</a:t>
            </a:r>
          </a:p>
          <a:p>
            <a:r>
              <a:rPr lang="da-DK" sz="2800" dirty="0" err="1" smtClean="0"/>
              <a:t>Reinhard</a:t>
            </a:r>
            <a:r>
              <a:rPr lang="da-DK" sz="2800" dirty="0" smtClean="0"/>
              <a:t> </a:t>
            </a:r>
            <a:r>
              <a:rPr lang="da-DK" sz="2800" dirty="0"/>
              <a:t>sølv på kårde og  bronze på fleuret, Jørgen nummer 5 på </a:t>
            </a:r>
            <a:r>
              <a:rPr lang="da-DK" sz="2800" dirty="0" smtClean="0"/>
              <a:t>fleuret.</a:t>
            </a:r>
            <a:endParaRPr lang="da-DK" sz="2800" dirty="0"/>
          </a:p>
        </p:txBody>
      </p:sp>
    </p:spTree>
    <p:extLst>
      <p:ext uri="{BB962C8B-B14F-4D97-AF65-F5344CB8AC3E}">
        <p14:creationId xmlns:p14="http://schemas.microsoft.com/office/powerpoint/2010/main" xmlns="" val="29207034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
        <p:nvSpPr>
          <p:cNvPr id="7" name="Rektangel 6"/>
          <p:cNvSpPr/>
          <p:nvPr/>
        </p:nvSpPr>
        <p:spPr>
          <a:xfrm>
            <a:off x="308040" y="321102"/>
            <a:ext cx="4966681" cy="584775"/>
          </a:xfrm>
          <a:prstGeom prst="rect">
            <a:avLst/>
          </a:prstGeom>
        </p:spPr>
        <p:txBody>
          <a:bodyPr wrap="none">
            <a:spAutoFit/>
          </a:bodyPr>
          <a:lstStyle/>
          <a:p>
            <a:pPr marL="342900" indent="-342900"/>
            <a:r>
              <a:rPr lang="da-DK" sz="3200" dirty="0" smtClean="0">
                <a:solidFill>
                  <a:schemeClr val="bg1">
                    <a:lumMod val="65000"/>
                  </a:schemeClr>
                </a:solidFill>
              </a:rPr>
              <a:t>Veteranudvalget 2014 </a:t>
            </a:r>
            <a:r>
              <a:rPr lang="da-DK" sz="3200" dirty="0">
                <a:solidFill>
                  <a:schemeClr val="bg1">
                    <a:lumMod val="65000"/>
                  </a:schemeClr>
                </a:solidFill>
              </a:rPr>
              <a:t>Status</a:t>
            </a:r>
          </a:p>
        </p:txBody>
      </p:sp>
      <p:sp>
        <p:nvSpPr>
          <p:cNvPr id="2" name="Rektangel 1"/>
          <p:cNvSpPr/>
          <p:nvPr/>
        </p:nvSpPr>
        <p:spPr>
          <a:xfrm>
            <a:off x="285056" y="1196752"/>
            <a:ext cx="8512432" cy="369332"/>
          </a:xfrm>
          <a:prstGeom prst="rect">
            <a:avLst/>
          </a:prstGeom>
        </p:spPr>
        <p:txBody>
          <a:bodyPr wrap="square">
            <a:spAutoFit/>
          </a:bodyPr>
          <a:lstStyle/>
          <a:p>
            <a:r>
              <a:rPr lang="da-DK" dirty="0"/>
              <a:t> </a:t>
            </a:r>
          </a:p>
        </p:txBody>
      </p:sp>
      <p:sp>
        <p:nvSpPr>
          <p:cNvPr id="4" name="Rektangel 3"/>
          <p:cNvSpPr/>
          <p:nvPr/>
        </p:nvSpPr>
        <p:spPr>
          <a:xfrm>
            <a:off x="131036" y="1381418"/>
            <a:ext cx="8820472" cy="830997"/>
          </a:xfrm>
          <a:prstGeom prst="rect">
            <a:avLst/>
          </a:prstGeom>
        </p:spPr>
        <p:txBody>
          <a:bodyPr wrap="square">
            <a:spAutoFit/>
          </a:bodyPr>
          <a:lstStyle/>
          <a:p>
            <a:endParaRPr lang="da-DK" sz="2400" dirty="0"/>
          </a:p>
          <a:p>
            <a:endParaRPr lang="da-DK" sz="2400" dirty="0"/>
          </a:p>
        </p:txBody>
      </p:sp>
      <p:sp>
        <p:nvSpPr>
          <p:cNvPr id="5" name="Rektangel 4"/>
          <p:cNvSpPr/>
          <p:nvPr/>
        </p:nvSpPr>
        <p:spPr>
          <a:xfrm>
            <a:off x="131036" y="1184429"/>
            <a:ext cx="8905460" cy="5262979"/>
          </a:xfrm>
          <a:prstGeom prst="rect">
            <a:avLst/>
          </a:prstGeom>
        </p:spPr>
        <p:txBody>
          <a:bodyPr wrap="square">
            <a:spAutoFit/>
          </a:bodyPr>
          <a:lstStyle/>
          <a:p>
            <a:r>
              <a:rPr lang="da-DK" sz="2800" b="1" u="sng" dirty="0" smtClean="0"/>
              <a:t>VM </a:t>
            </a:r>
            <a:r>
              <a:rPr lang="da-DK" sz="2800" b="1" u="sng" dirty="0"/>
              <a:t>i </a:t>
            </a:r>
            <a:r>
              <a:rPr lang="da-DK" sz="2800" b="1" u="sng" dirty="0" err="1"/>
              <a:t>Limoges</a:t>
            </a:r>
            <a:r>
              <a:rPr lang="da-DK" sz="2800" b="1" u="sng" dirty="0"/>
              <a:t>, Frankrig</a:t>
            </a:r>
            <a:r>
              <a:rPr lang="da-DK" sz="2800" dirty="0"/>
              <a:t>  Vi stillede med 4 deltagere</a:t>
            </a:r>
          </a:p>
          <a:p>
            <a:r>
              <a:rPr lang="da-DK" sz="2800" dirty="0"/>
              <a:t>Desværre ingen  medaljer denne gang, men Steff blev nummer 6 på </a:t>
            </a:r>
            <a:r>
              <a:rPr lang="da-DK" sz="2800" dirty="0" smtClean="0"/>
              <a:t>kårde.</a:t>
            </a:r>
            <a:endParaRPr lang="da-DK" sz="2800" dirty="0"/>
          </a:p>
          <a:p>
            <a:r>
              <a:rPr lang="da-DK" sz="2800" dirty="0"/>
              <a:t>Vi har nu i de få år </a:t>
            </a:r>
            <a:r>
              <a:rPr lang="da-DK" sz="2800" dirty="0" smtClean="0"/>
              <a:t>Veteranudvalget </a:t>
            </a:r>
            <a:r>
              <a:rPr lang="da-DK" sz="2800" dirty="0"/>
              <a:t>har eksisteret opnået i alt 7 medaljer ved de officielle VM og EM. Vi synes selv, det er flot i betragtning af, </a:t>
            </a:r>
            <a:r>
              <a:rPr lang="da-DK" sz="2800" dirty="0" smtClean="0"/>
              <a:t>at vi </a:t>
            </a:r>
            <a:r>
              <a:rPr lang="da-DK" sz="2800" dirty="0"/>
              <a:t>er oppe mod de store fægtenationer, og hvor få vi er.  </a:t>
            </a:r>
          </a:p>
          <a:p>
            <a:r>
              <a:rPr lang="da-DK" sz="2800" b="1" u="sng" dirty="0"/>
              <a:t>Træningslejre:</a:t>
            </a:r>
            <a:endParaRPr lang="da-DK" sz="2800" dirty="0"/>
          </a:p>
          <a:p>
            <a:r>
              <a:rPr lang="da-DK" sz="2800" dirty="0"/>
              <a:t>I samarbejde med Gilleleje Fægteklub er der afholdt 2 træningslejre </a:t>
            </a:r>
            <a:r>
              <a:rPr lang="da-DK" sz="2800" dirty="0" smtClean="0"/>
              <a:t>i Gilleleje </a:t>
            </a:r>
            <a:r>
              <a:rPr lang="da-DK" sz="2800" dirty="0"/>
              <a:t>af flere dages </a:t>
            </a:r>
            <a:r>
              <a:rPr lang="da-DK" sz="2800" dirty="0" smtClean="0"/>
              <a:t>varighed. </a:t>
            </a:r>
            <a:endParaRPr lang="da-DK" sz="2800" dirty="0"/>
          </a:p>
          <a:p>
            <a:r>
              <a:rPr lang="da-DK" sz="2800" dirty="0"/>
              <a:t>Der har været stor tilslutning fra Sverige og Danmark begge </a:t>
            </a:r>
            <a:r>
              <a:rPr lang="da-DK" sz="2800" dirty="0" smtClean="0"/>
              <a:t>gange.</a:t>
            </a:r>
            <a:endParaRPr lang="da-DK" sz="2800" dirty="0"/>
          </a:p>
        </p:txBody>
      </p:sp>
    </p:spTree>
    <p:extLst>
      <p:ext uri="{BB962C8B-B14F-4D97-AF65-F5344CB8AC3E}">
        <p14:creationId xmlns:p14="http://schemas.microsoft.com/office/powerpoint/2010/main" xmlns="" val="25276901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
        <p:nvSpPr>
          <p:cNvPr id="7" name="Rektangel 6"/>
          <p:cNvSpPr/>
          <p:nvPr/>
        </p:nvSpPr>
        <p:spPr>
          <a:xfrm>
            <a:off x="308040" y="321102"/>
            <a:ext cx="4966681" cy="584775"/>
          </a:xfrm>
          <a:prstGeom prst="rect">
            <a:avLst/>
          </a:prstGeom>
        </p:spPr>
        <p:txBody>
          <a:bodyPr wrap="none">
            <a:spAutoFit/>
          </a:bodyPr>
          <a:lstStyle/>
          <a:p>
            <a:pPr marL="342900" indent="-342900"/>
            <a:r>
              <a:rPr lang="da-DK" sz="3200" dirty="0" smtClean="0">
                <a:solidFill>
                  <a:schemeClr val="bg1">
                    <a:lumMod val="65000"/>
                  </a:schemeClr>
                </a:solidFill>
              </a:rPr>
              <a:t>Veteranudvalget 2014 </a:t>
            </a:r>
            <a:r>
              <a:rPr lang="da-DK" sz="3200" dirty="0">
                <a:solidFill>
                  <a:schemeClr val="bg1">
                    <a:lumMod val="65000"/>
                  </a:schemeClr>
                </a:solidFill>
              </a:rPr>
              <a:t>Status</a:t>
            </a:r>
          </a:p>
        </p:txBody>
      </p:sp>
      <p:sp>
        <p:nvSpPr>
          <p:cNvPr id="2" name="Rektangel 1"/>
          <p:cNvSpPr/>
          <p:nvPr/>
        </p:nvSpPr>
        <p:spPr>
          <a:xfrm>
            <a:off x="285056" y="1196752"/>
            <a:ext cx="8512432" cy="369332"/>
          </a:xfrm>
          <a:prstGeom prst="rect">
            <a:avLst/>
          </a:prstGeom>
        </p:spPr>
        <p:txBody>
          <a:bodyPr wrap="square">
            <a:spAutoFit/>
          </a:bodyPr>
          <a:lstStyle/>
          <a:p>
            <a:r>
              <a:rPr lang="da-DK" dirty="0"/>
              <a:t> </a:t>
            </a:r>
          </a:p>
        </p:txBody>
      </p:sp>
      <p:sp>
        <p:nvSpPr>
          <p:cNvPr id="4" name="Rektangel 3"/>
          <p:cNvSpPr/>
          <p:nvPr/>
        </p:nvSpPr>
        <p:spPr>
          <a:xfrm>
            <a:off x="131036" y="1381418"/>
            <a:ext cx="8820472" cy="830997"/>
          </a:xfrm>
          <a:prstGeom prst="rect">
            <a:avLst/>
          </a:prstGeom>
        </p:spPr>
        <p:txBody>
          <a:bodyPr wrap="square">
            <a:spAutoFit/>
          </a:bodyPr>
          <a:lstStyle/>
          <a:p>
            <a:endParaRPr lang="da-DK" sz="2400" dirty="0"/>
          </a:p>
          <a:p>
            <a:endParaRPr lang="da-DK" sz="2400" dirty="0"/>
          </a:p>
        </p:txBody>
      </p:sp>
      <p:sp>
        <p:nvSpPr>
          <p:cNvPr id="5" name="Rektangel 4"/>
          <p:cNvSpPr/>
          <p:nvPr/>
        </p:nvSpPr>
        <p:spPr>
          <a:xfrm>
            <a:off x="131036" y="1184429"/>
            <a:ext cx="8666452" cy="5262979"/>
          </a:xfrm>
          <a:prstGeom prst="rect">
            <a:avLst/>
          </a:prstGeom>
        </p:spPr>
        <p:txBody>
          <a:bodyPr wrap="square">
            <a:spAutoFit/>
          </a:bodyPr>
          <a:lstStyle/>
          <a:p>
            <a:r>
              <a:rPr lang="da-DK" sz="2800" b="1" u="sng" dirty="0" smtClean="0"/>
              <a:t>Administrativt</a:t>
            </a:r>
            <a:r>
              <a:rPr lang="da-DK" sz="2800" b="1" u="sng" dirty="0"/>
              <a:t>:</a:t>
            </a:r>
            <a:endParaRPr lang="da-DK" sz="2800" dirty="0"/>
          </a:p>
          <a:p>
            <a:r>
              <a:rPr lang="da-DK" sz="2800" dirty="0"/>
              <a:t>Der sidder veteraner i diverse udvalg </a:t>
            </a:r>
          </a:p>
          <a:p>
            <a:r>
              <a:rPr lang="da-DK" sz="2800" dirty="0"/>
              <a:t>Jeg er medlem af bestyrelsen i det Europæiske Veteran Fægte Forbund med en del "</a:t>
            </a:r>
            <a:r>
              <a:rPr lang="da-DK" sz="2800" dirty="0" err="1"/>
              <a:t>mailing</a:t>
            </a:r>
            <a:r>
              <a:rPr lang="da-DK" sz="2800" dirty="0"/>
              <a:t>" bestyrelses arbejde. Endvidere supervision af opsætningen af det medicinske beredskab ved EM</a:t>
            </a:r>
          </a:p>
          <a:p>
            <a:r>
              <a:rPr lang="da-DK" sz="2800" b="1" u="sng" dirty="0"/>
              <a:t>I øvrigt</a:t>
            </a:r>
            <a:r>
              <a:rPr lang="da-DK" sz="2800" dirty="0"/>
              <a:t>:</a:t>
            </a:r>
          </a:p>
          <a:p>
            <a:r>
              <a:rPr lang="da-DK" sz="2800" dirty="0"/>
              <a:t>Om få dage drager vi til EM-hold for veteraner i  Gillingham, England hvor vi stiller med 3 hold</a:t>
            </a:r>
          </a:p>
          <a:p>
            <a:r>
              <a:rPr lang="da-DK" sz="2800" dirty="0"/>
              <a:t>kårde og fleuret herrer og for første gang fleuret damer alle hold i Grand Veteran klassen.</a:t>
            </a:r>
          </a:p>
          <a:p>
            <a:r>
              <a:rPr lang="da-DK" sz="2800" dirty="0"/>
              <a:t>Vi skal forsvare vores sølv fra sidste gang på kårde</a:t>
            </a:r>
          </a:p>
        </p:txBody>
      </p:sp>
    </p:spTree>
    <p:extLst>
      <p:ext uri="{BB962C8B-B14F-4D97-AF65-F5344CB8AC3E}">
        <p14:creationId xmlns:p14="http://schemas.microsoft.com/office/powerpoint/2010/main" xmlns="" val="10508295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boks 4"/>
          <p:cNvSpPr txBox="1"/>
          <p:nvPr/>
        </p:nvSpPr>
        <p:spPr>
          <a:xfrm>
            <a:off x="107504" y="2204864"/>
            <a:ext cx="8820472" cy="3416320"/>
          </a:xfrm>
          <a:prstGeom prst="rect">
            <a:avLst/>
          </a:prstGeom>
          <a:noFill/>
        </p:spPr>
        <p:txBody>
          <a:bodyPr wrap="square" rtlCol="0">
            <a:spAutoFit/>
          </a:bodyPr>
          <a:lstStyle/>
          <a:p>
            <a:pPr marL="342900" indent="-342900" algn="ctr"/>
            <a:r>
              <a:rPr lang="da-DK" sz="3600" b="1" dirty="0" smtClean="0"/>
              <a:t>Økonomi</a:t>
            </a:r>
          </a:p>
          <a:p>
            <a:pPr marL="342900" indent="-342900" algn="ctr"/>
            <a:r>
              <a:rPr lang="da-DK" sz="3600" b="1" dirty="0" smtClean="0"/>
              <a:t> </a:t>
            </a:r>
          </a:p>
          <a:p>
            <a:pPr marL="342900" indent="-342900" algn="ctr"/>
            <a:r>
              <a:rPr lang="da-DK" sz="2400" b="1" i="1" dirty="0" smtClean="0"/>
              <a:t>2015 Regnskab </a:t>
            </a:r>
          </a:p>
          <a:p>
            <a:pPr marL="342900" indent="-342900" algn="ctr"/>
            <a:r>
              <a:rPr lang="da-DK" sz="2400" b="1" i="1" dirty="0" smtClean="0"/>
              <a:t>&amp;</a:t>
            </a:r>
          </a:p>
          <a:p>
            <a:pPr marL="342900" indent="-342900" algn="ctr"/>
            <a:r>
              <a:rPr lang="da-DK" sz="2400" b="1" i="1" dirty="0" smtClean="0"/>
              <a:t>2016 Budget</a:t>
            </a:r>
          </a:p>
          <a:p>
            <a:pPr marL="342900" indent="-342900"/>
            <a:endParaRPr lang="da-DK" b="1" dirty="0" smtClean="0"/>
          </a:p>
          <a:p>
            <a:pPr marL="342900" indent="-342900"/>
            <a:endParaRPr lang="da-DK" b="1" dirty="0" smtClean="0"/>
          </a:p>
          <a:p>
            <a:pPr marL="342900" indent="-342900"/>
            <a:r>
              <a:rPr lang="da-DK" b="1" dirty="0"/>
              <a:t>	</a:t>
            </a:r>
            <a:endParaRPr lang="da-DK" b="1" dirty="0" smtClean="0"/>
          </a:p>
          <a:p>
            <a:pPr marL="342900" indent="-342900"/>
            <a:endParaRPr lang="da-DK" b="1" dirty="0"/>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Tree>
    <p:extLst>
      <p:ext uri="{BB962C8B-B14F-4D97-AF65-F5344CB8AC3E}">
        <p14:creationId xmlns:p14="http://schemas.microsoft.com/office/powerpoint/2010/main" xmlns="" val="24324073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
        <p:nvSpPr>
          <p:cNvPr id="7" name="Rektangel 6"/>
          <p:cNvSpPr/>
          <p:nvPr/>
        </p:nvSpPr>
        <p:spPr>
          <a:xfrm>
            <a:off x="308040" y="321102"/>
            <a:ext cx="2786532" cy="584775"/>
          </a:xfrm>
          <a:prstGeom prst="rect">
            <a:avLst/>
          </a:prstGeom>
        </p:spPr>
        <p:txBody>
          <a:bodyPr wrap="none">
            <a:spAutoFit/>
          </a:bodyPr>
          <a:lstStyle/>
          <a:p>
            <a:pPr marL="342900" indent="-342900"/>
            <a:r>
              <a:rPr lang="da-DK" sz="3200" dirty="0" smtClean="0">
                <a:solidFill>
                  <a:schemeClr val="bg1">
                    <a:lumMod val="65000"/>
                  </a:schemeClr>
                </a:solidFill>
              </a:rPr>
              <a:t>Regnskab  2015</a:t>
            </a:r>
            <a:endParaRPr lang="da-DK" sz="3200" dirty="0">
              <a:solidFill>
                <a:schemeClr val="bg1">
                  <a:lumMod val="65000"/>
                </a:schemeClr>
              </a:solidFill>
            </a:endParaRPr>
          </a:p>
        </p:txBody>
      </p:sp>
      <p:sp>
        <p:nvSpPr>
          <p:cNvPr id="5" name="Rektangel 4"/>
          <p:cNvSpPr/>
          <p:nvPr/>
        </p:nvSpPr>
        <p:spPr>
          <a:xfrm>
            <a:off x="611560" y="1484785"/>
            <a:ext cx="6246440" cy="4524315"/>
          </a:xfrm>
          <a:prstGeom prst="rect">
            <a:avLst/>
          </a:prstGeom>
        </p:spPr>
        <p:txBody>
          <a:bodyPr wrap="square">
            <a:spAutoFit/>
          </a:bodyPr>
          <a:lstStyle/>
          <a:p>
            <a:r>
              <a:rPr lang="da-DK" dirty="0" smtClean="0"/>
              <a:t>Regnskab og budget er offentliggjort forud for </a:t>
            </a:r>
            <a:r>
              <a:rPr lang="da-DK" dirty="0" err="1" smtClean="0"/>
              <a:t>Rep.mødet</a:t>
            </a:r>
            <a:r>
              <a:rPr lang="da-DK" dirty="0" smtClean="0"/>
              <a:t>, så klubberne kan læse det, og findes også på dette link.</a:t>
            </a:r>
          </a:p>
          <a:p>
            <a:endParaRPr lang="da-DK" dirty="0" smtClean="0"/>
          </a:p>
          <a:p>
            <a:r>
              <a:rPr lang="da-DK" dirty="0" smtClean="0">
                <a:hlinkClick r:id="rId4"/>
              </a:rPr>
              <a:t>http://www.faegtning.dk/om-dff/organisation/repraesentantskabet/</a:t>
            </a:r>
            <a:endParaRPr lang="da-DK" dirty="0" smtClean="0"/>
          </a:p>
          <a:p>
            <a:endParaRPr lang="da-DK" dirty="0" smtClean="0"/>
          </a:p>
          <a:p>
            <a:r>
              <a:rPr lang="da-DK" dirty="0" smtClean="0"/>
              <a:t>På mødet gennemgås Regnskab og Budget på særskilte slides – ud fra data på ovenstående link.</a:t>
            </a:r>
          </a:p>
          <a:p>
            <a:endParaRPr lang="da-DK" dirty="0" smtClean="0"/>
          </a:p>
          <a:p>
            <a:endParaRPr lang="da-DK" dirty="0" smtClean="0"/>
          </a:p>
          <a:p>
            <a:endParaRPr lang="da-DK" dirty="0" smtClean="0"/>
          </a:p>
          <a:p>
            <a:endParaRPr lang="da-DK" dirty="0" smtClean="0"/>
          </a:p>
          <a:p>
            <a:endParaRPr lang="da-DK" dirty="0" smtClean="0"/>
          </a:p>
          <a:p>
            <a:r>
              <a:rPr lang="da-DK" dirty="0" smtClean="0"/>
              <a:t> </a:t>
            </a:r>
          </a:p>
          <a:p>
            <a:endParaRPr lang="da-DK" dirty="0" smtClean="0"/>
          </a:p>
          <a:p>
            <a:endParaRPr lang="da-DK" dirty="0"/>
          </a:p>
        </p:txBody>
      </p:sp>
    </p:spTree>
    <p:extLst>
      <p:ext uri="{BB962C8B-B14F-4D97-AF65-F5344CB8AC3E}">
        <p14:creationId xmlns:p14="http://schemas.microsoft.com/office/powerpoint/2010/main" xmlns="" val="31500774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
        <p:nvSpPr>
          <p:cNvPr id="7" name="Rektangel 6"/>
          <p:cNvSpPr/>
          <p:nvPr/>
        </p:nvSpPr>
        <p:spPr>
          <a:xfrm>
            <a:off x="308040" y="321102"/>
            <a:ext cx="2389629" cy="584775"/>
          </a:xfrm>
          <a:prstGeom prst="rect">
            <a:avLst/>
          </a:prstGeom>
        </p:spPr>
        <p:txBody>
          <a:bodyPr wrap="none">
            <a:spAutoFit/>
          </a:bodyPr>
          <a:lstStyle/>
          <a:p>
            <a:pPr marL="342900" indent="-342900"/>
            <a:r>
              <a:rPr lang="da-DK" sz="3200" dirty="0" smtClean="0">
                <a:solidFill>
                  <a:schemeClr val="bg1">
                    <a:lumMod val="65000"/>
                  </a:schemeClr>
                </a:solidFill>
              </a:rPr>
              <a:t>Budget  2016</a:t>
            </a:r>
            <a:endParaRPr lang="da-DK" sz="3200" dirty="0">
              <a:solidFill>
                <a:schemeClr val="bg1">
                  <a:lumMod val="65000"/>
                </a:schemeClr>
              </a:solidFill>
            </a:endParaRPr>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8040" y="1484784"/>
            <a:ext cx="8538966" cy="46805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ktangel 3"/>
          <p:cNvSpPr/>
          <p:nvPr/>
        </p:nvSpPr>
        <p:spPr>
          <a:xfrm>
            <a:off x="7884368" y="1412776"/>
            <a:ext cx="962638" cy="489654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boks 4"/>
          <p:cNvSpPr txBox="1"/>
          <p:nvPr/>
        </p:nvSpPr>
        <p:spPr>
          <a:xfrm>
            <a:off x="5940152" y="1700808"/>
            <a:ext cx="792088" cy="369332"/>
          </a:xfrm>
          <a:prstGeom prst="rect">
            <a:avLst/>
          </a:prstGeom>
          <a:noFill/>
        </p:spPr>
        <p:txBody>
          <a:bodyPr wrap="square" rtlCol="0">
            <a:spAutoFit/>
          </a:bodyPr>
          <a:lstStyle/>
          <a:p>
            <a:r>
              <a:rPr lang="da-DK" dirty="0" smtClean="0"/>
              <a:t>2014</a:t>
            </a:r>
            <a:endParaRPr lang="da-DK" dirty="0"/>
          </a:p>
        </p:txBody>
      </p:sp>
      <p:sp>
        <p:nvSpPr>
          <p:cNvPr id="9" name="Tekstboks 8"/>
          <p:cNvSpPr txBox="1"/>
          <p:nvPr/>
        </p:nvSpPr>
        <p:spPr>
          <a:xfrm>
            <a:off x="7020272" y="1700808"/>
            <a:ext cx="792088" cy="369332"/>
          </a:xfrm>
          <a:prstGeom prst="rect">
            <a:avLst/>
          </a:prstGeom>
          <a:noFill/>
        </p:spPr>
        <p:txBody>
          <a:bodyPr wrap="square" rtlCol="0">
            <a:spAutoFit/>
          </a:bodyPr>
          <a:lstStyle/>
          <a:p>
            <a:r>
              <a:rPr lang="da-DK" dirty="0" smtClean="0"/>
              <a:t>2015</a:t>
            </a:r>
            <a:endParaRPr lang="da-DK" dirty="0"/>
          </a:p>
        </p:txBody>
      </p:sp>
      <p:sp>
        <p:nvSpPr>
          <p:cNvPr id="10" name="Tekstboks 9"/>
          <p:cNvSpPr txBox="1"/>
          <p:nvPr/>
        </p:nvSpPr>
        <p:spPr>
          <a:xfrm>
            <a:off x="8028384" y="1691516"/>
            <a:ext cx="792088" cy="369332"/>
          </a:xfrm>
          <a:prstGeom prst="rect">
            <a:avLst/>
          </a:prstGeom>
          <a:noFill/>
        </p:spPr>
        <p:txBody>
          <a:bodyPr wrap="square" rtlCol="0">
            <a:spAutoFit/>
          </a:bodyPr>
          <a:lstStyle/>
          <a:p>
            <a:r>
              <a:rPr lang="da-DK" dirty="0" smtClean="0"/>
              <a:t>2016</a:t>
            </a:r>
            <a:endParaRPr lang="da-DK" dirty="0"/>
          </a:p>
        </p:txBody>
      </p:sp>
    </p:spTree>
    <p:extLst>
      <p:ext uri="{BB962C8B-B14F-4D97-AF65-F5344CB8AC3E}">
        <p14:creationId xmlns:p14="http://schemas.microsoft.com/office/powerpoint/2010/main" xmlns="" val="32513904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
        <p:nvSpPr>
          <p:cNvPr id="7" name="Rektangel 6"/>
          <p:cNvSpPr/>
          <p:nvPr/>
        </p:nvSpPr>
        <p:spPr>
          <a:xfrm>
            <a:off x="308040" y="321102"/>
            <a:ext cx="3071931" cy="584775"/>
          </a:xfrm>
          <a:prstGeom prst="rect">
            <a:avLst/>
          </a:prstGeom>
        </p:spPr>
        <p:txBody>
          <a:bodyPr wrap="none">
            <a:spAutoFit/>
          </a:bodyPr>
          <a:lstStyle/>
          <a:p>
            <a:pPr marL="342900" indent="-342900"/>
            <a:r>
              <a:rPr lang="da-DK" sz="3200" dirty="0" smtClean="0">
                <a:solidFill>
                  <a:schemeClr val="bg1">
                    <a:lumMod val="65000"/>
                  </a:schemeClr>
                </a:solidFill>
              </a:rPr>
              <a:t>Beretninger - slut</a:t>
            </a:r>
            <a:endParaRPr lang="da-DK" sz="3200" dirty="0">
              <a:solidFill>
                <a:schemeClr val="bg1">
                  <a:lumMod val="65000"/>
                </a:schemeClr>
              </a:solidFill>
            </a:endParaRPr>
          </a:p>
        </p:txBody>
      </p:sp>
      <p:sp>
        <p:nvSpPr>
          <p:cNvPr id="2" name="Tekstboks 1"/>
          <p:cNvSpPr txBox="1"/>
          <p:nvPr/>
        </p:nvSpPr>
        <p:spPr>
          <a:xfrm>
            <a:off x="2555776" y="1556792"/>
            <a:ext cx="4896544" cy="3200876"/>
          </a:xfrm>
          <a:prstGeom prst="rect">
            <a:avLst/>
          </a:prstGeom>
          <a:noFill/>
        </p:spPr>
        <p:txBody>
          <a:bodyPr wrap="square" rtlCol="0">
            <a:spAutoFit/>
          </a:bodyPr>
          <a:lstStyle/>
          <a:p>
            <a:r>
              <a:rPr lang="da-DK" sz="16600" dirty="0" smtClean="0"/>
              <a:t>SLUT</a:t>
            </a:r>
            <a:r>
              <a:rPr lang="da-DK" sz="3600" dirty="0" smtClean="0"/>
              <a:t> på beretningerne…</a:t>
            </a:r>
            <a:endParaRPr lang="da-DK" sz="16600" dirty="0"/>
          </a:p>
        </p:txBody>
      </p:sp>
    </p:spTree>
    <p:extLst>
      <p:ext uri="{BB962C8B-B14F-4D97-AF65-F5344CB8AC3E}">
        <p14:creationId xmlns:p14="http://schemas.microsoft.com/office/powerpoint/2010/main" xmlns="" val="35621572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
        <p:nvSpPr>
          <p:cNvPr id="7" name="Rektangel 6"/>
          <p:cNvSpPr/>
          <p:nvPr/>
        </p:nvSpPr>
        <p:spPr>
          <a:xfrm>
            <a:off x="308040" y="321102"/>
            <a:ext cx="2791598" cy="584775"/>
          </a:xfrm>
          <a:prstGeom prst="rect">
            <a:avLst/>
          </a:prstGeom>
        </p:spPr>
        <p:txBody>
          <a:bodyPr wrap="none">
            <a:spAutoFit/>
          </a:bodyPr>
          <a:lstStyle/>
          <a:p>
            <a:pPr marL="342900" indent="-342900"/>
            <a:r>
              <a:rPr lang="da-DK" sz="3200" dirty="0" smtClean="0">
                <a:solidFill>
                  <a:schemeClr val="bg1">
                    <a:lumMod val="65000"/>
                  </a:schemeClr>
                </a:solidFill>
              </a:rPr>
              <a:t>Årets klub 2015</a:t>
            </a:r>
            <a:endParaRPr lang="da-DK" sz="3200" dirty="0">
              <a:solidFill>
                <a:schemeClr val="bg1">
                  <a:lumMod val="65000"/>
                </a:schemeClr>
              </a:solidFill>
            </a:endParaRPr>
          </a:p>
        </p:txBody>
      </p:sp>
      <p:sp>
        <p:nvSpPr>
          <p:cNvPr id="2" name="Tekstboks 1"/>
          <p:cNvSpPr txBox="1"/>
          <p:nvPr/>
        </p:nvSpPr>
        <p:spPr>
          <a:xfrm>
            <a:off x="108012" y="1844824"/>
            <a:ext cx="8927976" cy="1200329"/>
          </a:xfrm>
          <a:prstGeom prst="rect">
            <a:avLst/>
          </a:prstGeom>
          <a:noFill/>
        </p:spPr>
        <p:txBody>
          <a:bodyPr wrap="square" rtlCol="0">
            <a:spAutoFit/>
          </a:bodyPr>
          <a:lstStyle/>
          <a:p>
            <a:r>
              <a:rPr lang="da-DK" dirty="0"/>
              <a:t> </a:t>
            </a:r>
          </a:p>
          <a:p>
            <a:r>
              <a:rPr lang="da-DK" dirty="0" smtClean="0"/>
              <a:t> </a:t>
            </a:r>
            <a:endParaRPr lang="da-DK" dirty="0"/>
          </a:p>
          <a:p>
            <a:r>
              <a:rPr lang="da-DK" dirty="0"/>
              <a:t> </a:t>
            </a:r>
          </a:p>
          <a:p>
            <a:endParaRPr lang="da-DK" dirty="0"/>
          </a:p>
        </p:txBody>
      </p:sp>
      <p:sp>
        <p:nvSpPr>
          <p:cNvPr id="4" name="Tekstboks 3"/>
          <p:cNvSpPr txBox="1"/>
          <p:nvPr/>
        </p:nvSpPr>
        <p:spPr>
          <a:xfrm>
            <a:off x="467544" y="1756129"/>
            <a:ext cx="8460432" cy="3539430"/>
          </a:xfrm>
          <a:prstGeom prst="rect">
            <a:avLst/>
          </a:prstGeom>
          <a:noFill/>
        </p:spPr>
        <p:txBody>
          <a:bodyPr wrap="square" rtlCol="0">
            <a:spAutoFit/>
          </a:bodyPr>
          <a:lstStyle/>
          <a:p>
            <a:endParaRPr lang="da-DK" sz="3200" dirty="0" smtClean="0"/>
          </a:p>
          <a:p>
            <a:pPr marL="285750" indent="-285750">
              <a:buFont typeface="Arial" panose="020B0604020202020204" pitchFamily="34" charset="0"/>
              <a:buChar char="•"/>
            </a:pPr>
            <a:r>
              <a:rPr lang="da-DK" sz="3200" dirty="0" smtClean="0"/>
              <a:t>Medlemsfremgang (som lever op til </a:t>
            </a:r>
            <a:r>
              <a:rPr lang="da-DK" sz="3200" dirty="0" err="1" smtClean="0"/>
              <a:t>Vestaftalen</a:t>
            </a:r>
            <a:r>
              <a:rPr lang="da-DK" sz="3200" dirty="0" smtClean="0"/>
              <a:t>)</a:t>
            </a:r>
          </a:p>
          <a:p>
            <a:pPr marL="285750" indent="-285750">
              <a:buFont typeface="Arial" panose="020B0604020202020204" pitchFamily="34" charset="0"/>
              <a:buChar char="•"/>
            </a:pPr>
            <a:r>
              <a:rPr lang="da-DK" sz="3200" dirty="0" smtClean="0"/>
              <a:t>Ny initiativrig bestyrelse</a:t>
            </a:r>
          </a:p>
          <a:p>
            <a:pPr marL="285750" indent="-285750">
              <a:buFont typeface="Arial" panose="020B0604020202020204" pitchFamily="34" charset="0"/>
              <a:buChar char="•"/>
            </a:pPr>
            <a:r>
              <a:rPr lang="da-DK" sz="3200" dirty="0" smtClean="0"/>
              <a:t>Plan for </a:t>
            </a:r>
            <a:r>
              <a:rPr lang="da-DK" sz="3200" dirty="0" smtClean="0"/>
              <a:t>rekrutteringsaktiviteter </a:t>
            </a:r>
            <a:endParaRPr lang="da-DK" sz="3200" dirty="0" smtClean="0"/>
          </a:p>
          <a:p>
            <a:pPr marL="285750" indent="-285750">
              <a:buFont typeface="Arial" panose="020B0604020202020204" pitchFamily="34" charset="0"/>
              <a:buChar char="•"/>
            </a:pPr>
            <a:r>
              <a:rPr lang="da-DK" sz="3200" dirty="0" smtClean="0"/>
              <a:t>Vision og værdier for </a:t>
            </a:r>
            <a:r>
              <a:rPr lang="da-DK" sz="3200" dirty="0" smtClean="0"/>
              <a:t>klubben</a:t>
            </a:r>
            <a:endParaRPr lang="da-DK" sz="3200" dirty="0" smtClean="0"/>
          </a:p>
          <a:p>
            <a:pPr marL="285750" indent="-285750">
              <a:buFont typeface="Arial" panose="020B0604020202020204" pitchFamily="34" charset="0"/>
              <a:buChar char="•"/>
            </a:pPr>
            <a:r>
              <a:rPr lang="da-DK" sz="3200" dirty="0" smtClean="0"/>
              <a:t>Eventaktiv </a:t>
            </a:r>
          </a:p>
          <a:p>
            <a:pPr marL="285750" indent="-285750">
              <a:buFont typeface="Arial" panose="020B0604020202020204" pitchFamily="34" charset="0"/>
              <a:buChar char="•"/>
            </a:pPr>
            <a:r>
              <a:rPr lang="da-DK" sz="3200" dirty="0" smtClean="0"/>
              <a:t>Landsholdsfægter (junior)</a:t>
            </a:r>
            <a:endParaRPr lang="da-DK" sz="3200" dirty="0"/>
          </a:p>
        </p:txBody>
      </p:sp>
      <p:sp>
        <p:nvSpPr>
          <p:cNvPr id="8" name="Rektangel 7"/>
          <p:cNvSpPr/>
          <p:nvPr/>
        </p:nvSpPr>
        <p:spPr>
          <a:xfrm>
            <a:off x="611560" y="5611374"/>
            <a:ext cx="417646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dirty="0"/>
              <a:t>Gave 1 besøg af vores landstræner til klubben i 1 dag.</a:t>
            </a:r>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72200" y="3087992"/>
            <a:ext cx="2510383" cy="31660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0538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
        <p:nvSpPr>
          <p:cNvPr id="7" name="Rektangel 6"/>
          <p:cNvSpPr/>
          <p:nvPr/>
        </p:nvSpPr>
        <p:spPr>
          <a:xfrm>
            <a:off x="308040" y="321102"/>
            <a:ext cx="6601679" cy="523220"/>
          </a:xfrm>
          <a:prstGeom prst="rect">
            <a:avLst/>
          </a:prstGeom>
        </p:spPr>
        <p:txBody>
          <a:bodyPr wrap="none">
            <a:spAutoFit/>
          </a:bodyPr>
          <a:lstStyle/>
          <a:p>
            <a:pPr marL="342900" indent="-342900"/>
            <a:r>
              <a:rPr lang="da-DK" sz="2800" dirty="0" smtClean="0">
                <a:solidFill>
                  <a:schemeClr val="bg1">
                    <a:lumMod val="65000"/>
                  </a:schemeClr>
                </a:solidFill>
              </a:rPr>
              <a:t>Workshop – om rekruttering og fastholdelse</a:t>
            </a:r>
            <a:endParaRPr lang="da-DK" sz="2800" dirty="0">
              <a:solidFill>
                <a:schemeClr val="bg1">
                  <a:lumMod val="65000"/>
                </a:schemeClr>
              </a:solidFill>
            </a:endParaRPr>
          </a:p>
        </p:txBody>
      </p:sp>
      <p:sp>
        <p:nvSpPr>
          <p:cNvPr id="2" name="Tekstboks 1"/>
          <p:cNvSpPr txBox="1"/>
          <p:nvPr/>
        </p:nvSpPr>
        <p:spPr>
          <a:xfrm>
            <a:off x="108012" y="1844824"/>
            <a:ext cx="8927976" cy="1200329"/>
          </a:xfrm>
          <a:prstGeom prst="rect">
            <a:avLst/>
          </a:prstGeom>
          <a:noFill/>
        </p:spPr>
        <p:txBody>
          <a:bodyPr wrap="square" rtlCol="0">
            <a:spAutoFit/>
          </a:bodyPr>
          <a:lstStyle/>
          <a:p>
            <a:r>
              <a:rPr lang="da-DK" dirty="0"/>
              <a:t> </a:t>
            </a:r>
          </a:p>
          <a:p>
            <a:r>
              <a:rPr lang="da-DK" dirty="0" smtClean="0"/>
              <a:t> </a:t>
            </a:r>
            <a:endParaRPr lang="da-DK" dirty="0"/>
          </a:p>
          <a:p>
            <a:r>
              <a:rPr lang="da-DK" dirty="0"/>
              <a:t> </a:t>
            </a:r>
          </a:p>
          <a:p>
            <a:endParaRPr lang="da-DK" dirty="0"/>
          </a:p>
        </p:txBody>
      </p:sp>
      <p:graphicFrame>
        <p:nvGraphicFramePr>
          <p:cNvPr id="5" name="Diagram 4"/>
          <p:cNvGraphicFramePr/>
          <p:nvPr/>
        </p:nvGraphicFramePr>
        <p:xfrm>
          <a:off x="467544" y="1756129"/>
          <a:ext cx="8460432" cy="15696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kstboks 8"/>
          <p:cNvSpPr txBox="1"/>
          <p:nvPr/>
        </p:nvSpPr>
        <p:spPr>
          <a:xfrm>
            <a:off x="683568" y="3645024"/>
            <a:ext cx="8064896" cy="2246769"/>
          </a:xfrm>
          <a:prstGeom prst="rect">
            <a:avLst/>
          </a:prstGeom>
          <a:noFill/>
        </p:spPr>
        <p:txBody>
          <a:bodyPr wrap="square" rtlCol="0">
            <a:spAutoFit/>
          </a:bodyPr>
          <a:lstStyle/>
          <a:p>
            <a:r>
              <a:rPr lang="da-DK" sz="2800" b="1" dirty="0" smtClean="0">
                <a:solidFill>
                  <a:srgbClr val="FF0000"/>
                </a:solidFill>
              </a:rPr>
              <a:t>Hvad skal der til, for at vi kan blive flere, som fægter?</a:t>
            </a:r>
          </a:p>
          <a:p>
            <a:endParaRPr lang="da-DK" sz="2800" dirty="0"/>
          </a:p>
          <a:p>
            <a:r>
              <a:rPr lang="da-DK" sz="2800" b="1" dirty="0" smtClean="0"/>
              <a:t>Hvad kan I gøre som  klubber?</a:t>
            </a:r>
          </a:p>
          <a:p>
            <a:r>
              <a:rPr lang="da-DK" sz="2800" b="1" dirty="0" smtClean="0"/>
              <a:t>Hvad kan I sammen som klubber gøre?</a:t>
            </a:r>
          </a:p>
          <a:p>
            <a:r>
              <a:rPr lang="da-DK" sz="2800" b="1" dirty="0" smtClean="0"/>
              <a:t>Hvad kan vi gøre som forbund?</a:t>
            </a:r>
            <a:endParaRPr lang="da-DK" sz="2800" b="1" dirty="0"/>
          </a:p>
        </p:txBody>
      </p:sp>
    </p:spTree>
    <p:extLst>
      <p:ext uri="{BB962C8B-B14F-4D97-AF65-F5344CB8AC3E}">
        <p14:creationId xmlns:p14="http://schemas.microsoft.com/office/powerpoint/2010/main" xmlns="" val="735296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3056" y="-59675"/>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
        <p:nvSpPr>
          <p:cNvPr id="7" name="Rektangel 6"/>
          <p:cNvSpPr/>
          <p:nvPr/>
        </p:nvSpPr>
        <p:spPr>
          <a:xfrm>
            <a:off x="308040" y="318031"/>
            <a:ext cx="3893182" cy="584775"/>
          </a:xfrm>
          <a:prstGeom prst="rect">
            <a:avLst/>
          </a:prstGeom>
        </p:spPr>
        <p:txBody>
          <a:bodyPr wrap="none">
            <a:spAutoFit/>
          </a:bodyPr>
          <a:lstStyle/>
          <a:p>
            <a:pPr marL="342900" indent="-342900"/>
            <a:r>
              <a:rPr lang="da-DK" sz="3200" b="1" dirty="0" smtClean="0">
                <a:solidFill>
                  <a:schemeClr val="bg1">
                    <a:lumMod val="65000"/>
                  </a:schemeClr>
                </a:solidFill>
              </a:rPr>
              <a:t>Resultater - sportslige</a:t>
            </a:r>
            <a:endParaRPr lang="da-DK" sz="3200" b="1" dirty="0">
              <a:solidFill>
                <a:schemeClr val="bg1">
                  <a:lumMod val="65000"/>
                </a:schemeClr>
              </a:solidFill>
            </a:endParaRPr>
          </a:p>
        </p:txBody>
      </p:sp>
      <p:pic>
        <p:nvPicPr>
          <p:cNvPr id="9" name="Billede 8" descr="Kolja bronze EM 2015-2.jpg"/>
          <p:cNvPicPr>
            <a:picLocks noChangeAspect="1"/>
          </p:cNvPicPr>
          <p:nvPr/>
        </p:nvPicPr>
        <p:blipFill>
          <a:blip r:embed="rId4" cstate="print"/>
          <a:stretch>
            <a:fillRect/>
          </a:stretch>
        </p:blipFill>
        <p:spPr>
          <a:xfrm>
            <a:off x="3635896" y="1700808"/>
            <a:ext cx="5000626" cy="4320000"/>
          </a:xfrm>
          <a:prstGeom prst="rect">
            <a:avLst/>
          </a:prstGeom>
        </p:spPr>
      </p:pic>
      <p:sp>
        <p:nvSpPr>
          <p:cNvPr id="2" name="Tekstboks 1"/>
          <p:cNvSpPr txBox="1"/>
          <p:nvPr/>
        </p:nvSpPr>
        <p:spPr>
          <a:xfrm>
            <a:off x="308040" y="1844824"/>
            <a:ext cx="5488096" cy="1384995"/>
          </a:xfrm>
          <a:prstGeom prst="rect">
            <a:avLst/>
          </a:prstGeom>
          <a:noFill/>
        </p:spPr>
        <p:txBody>
          <a:bodyPr wrap="square" rtlCol="0">
            <a:spAutoFit/>
          </a:bodyPr>
          <a:lstStyle/>
          <a:p>
            <a:r>
              <a:rPr lang="da-DK" sz="2800" dirty="0" err="1" smtClean="0"/>
              <a:t>Kojla</a:t>
            </a:r>
            <a:r>
              <a:rPr lang="da-DK" sz="2800" dirty="0" smtClean="0"/>
              <a:t> Dahlin </a:t>
            </a:r>
          </a:p>
          <a:p>
            <a:r>
              <a:rPr lang="da-DK" sz="2800" dirty="0" smtClean="0"/>
              <a:t>Bronze i Maribor, </a:t>
            </a:r>
          </a:p>
          <a:p>
            <a:r>
              <a:rPr lang="da-DK" sz="2800" dirty="0" smtClean="0"/>
              <a:t>Slovenien</a:t>
            </a:r>
            <a:endParaRPr lang="da-DK" sz="2800" dirty="0"/>
          </a:p>
        </p:txBody>
      </p:sp>
    </p:spTree>
    <p:extLst>
      <p:ext uri="{BB962C8B-B14F-4D97-AF65-F5344CB8AC3E}">
        <p14:creationId xmlns:p14="http://schemas.microsoft.com/office/powerpoint/2010/main" xmlns="" val="34495467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80312" y="260648"/>
            <a:ext cx="1619672" cy="717363"/>
          </a:xfrm>
          <a:prstGeom prst="rect">
            <a:avLst/>
          </a:prstGeom>
          <a:noFill/>
          <a:ln>
            <a:noFill/>
          </a:ln>
        </p:spPr>
      </p:pic>
      <p:sp>
        <p:nvSpPr>
          <p:cNvPr id="9" name="Rektangel 8"/>
          <p:cNvSpPr/>
          <p:nvPr/>
        </p:nvSpPr>
        <p:spPr>
          <a:xfrm>
            <a:off x="308040" y="318031"/>
            <a:ext cx="7352013" cy="584775"/>
          </a:xfrm>
          <a:prstGeom prst="rect">
            <a:avLst/>
          </a:prstGeom>
        </p:spPr>
        <p:txBody>
          <a:bodyPr wrap="none">
            <a:spAutoFit/>
          </a:bodyPr>
          <a:lstStyle/>
          <a:p>
            <a:pPr marL="342900" indent="-342900"/>
            <a:r>
              <a:rPr lang="da-DK" sz="3200" dirty="0" smtClean="0">
                <a:solidFill>
                  <a:schemeClr val="bg1">
                    <a:lumMod val="65000"/>
                  </a:schemeClr>
                </a:solidFill>
              </a:rPr>
              <a:t>Medlemmer - Rekruttering og fastholdelse </a:t>
            </a:r>
            <a:endParaRPr lang="da-DK" sz="3200" dirty="0">
              <a:solidFill>
                <a:schemeClr val="bg1">
                  <a:lumMod val="65000"/>
                </a:schemeClr>
              </a:solidFill>
            </a:endParaRPr>
          </a:p>
        </p:txBody>
      </p:sp>
      <p:sp>
        <p:nvSpPr>
          <p:cNvPr id="7" name="Titel 6"/>
          <p:cNvSpPr>
            <a:spLocks noGrp="1"/>
          </p:cNvSpPr>
          <p:nvPr>
            <p:ph type="ctrTitle"/>
          </p:nvPr>
        </p:nvSpPr>
        <p:spPr>
          <a:xfrm>
            <a:off x="683568" y="1412776"/>
            <a:ext cx="7772400" cy="1470025"/>
          </a:xfrm>
        </p:spPr>
        <p:txBody>
          <a:bodyPr>
            <a:normAutofit/>
          </a:bodyPr>
          <a:lstStyle/>
          <a:p>
            <a:r>
              <a:rPr lang="da-DK" sz="2800" b="1" dirty="0" smtClean="0"/>
              <a:t>Opvarmning 5 min.:</a:t>
            </a:r>
            <a:endParaRPr lang="da-DK" sz="2800" b="1" dirty="0"/>
          </a:p>
        </p:txBody>
      </p:sp>
      <p:sp>
        <p:nvSpPr>
          <p:cNvPr id="8" name="Undertitel 7"/>
          <p:cNvSpPr>
            <a:spLocks noGrp="1"/>
          </p:cNvSpPr>
          <p:nvPr>
            <p:ph type="subTitle" idx="1"/>
          </p:nvPr>
        </p:nvSpPr>
        <p:spPr>
          <a:xfrm>
            <a:off x="1403648" y="2852936"/>
            <a:ext cx="6400800" cy="936104"/>
          </a:xfrm>
        </p:spPr>
        <p:txBody>
          <a:bodyPr/>
          <a:lstStyle/>
          <a:p>
            <a:r>
              <a:rPr lang="da-DK" b="1" dirty="0" smtClean="0"/>
              <a:t>To og to:</a:t>
            </a:r>
            <a:endParaRPr lang="da-DK" b="1" dirty="0"/>
          </a:p>
        </p:txBody>
      </p:sp>
      <p:sp>
        <p:nvSpPr>
          <p:cNvPr id="10" name="Rektangel 9"/>
          <p:cNvSpPr/>
          <p:nvPr/>
        </p:nvSpPr>
        <p:spPr>
          <a:xfrm>
            <a:off x="899592" y="3717032"/>
            <a:ext cx="7632848" cy="954107"/>
          </a:xfrm>
          <a:prstGeom prst="rect">
            <a:avLst/>
          </a:prstGeom>
        </p:spPr>
        <p:txBody>
          <a:bodyPr wrap="square">
            <a:spAutoFit/>
          </a:bodyPr>
          <a:lstStyle/>
          <a:p>
            <a:r>
              <a:rPr lang="da-DK" sz="2800" b="1" dirty="0" smtClean="0"/>
              <a:t>Nævn hver de 5 nemmeste måder at skræmme medlemmer væk på!</a:t>
            </a:r>
            <a:endParaRPr lang="da-DK" sz="2800" b="1" dirty="0"/>
          </a:p>
        </p:txBody>
      </p:sp>
      <p:sp>
        <p:nvSpPr>
          <p:cNvPr id="13" name="Undertitel 7"/>
          <p:cNvSpPr txBox="1">
            <a:spLocks/>
          </p:cNvSpPr>
          <p:nvPr/>
        </p:nvSpPr>
        <p:spPr>
          <a:xfrm>
            <a:off x="1331640" y="4941168"/>
            <a:ext cx="6400800" cy="1296144"/>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da-DK" sz="1600" b="1" i="0" u="none" strike="noStrike" kern="1200" cap="none" spc="0" normalizeH="0" baseline="0" noProof="0" dirty="0" smtClean="0">
                <a:ln>
                  <a:noFill/>
                </a:ln>
                <a:solidFill>
                  <a:schemeClr val="tx1">
                    <a:tint val="75000"/>
                  </a:schemeClr>
                </a:solidFill>
                <a:effectLst/>
                <a:uLnTx/>
                <a:uFillTx/>
                <a:latin typeface="+mn-lt"/>
                <a:ea typeface="+mn-ea"/>
                <a:cs typeface="+mn-cs"/>
              </a:rPr>
              <a:t>Plenum:</a:t>
            </a:r>
            <a:r>
              <a:rPr kumimoji="0" lang="da-DK" sz="1600" b="1" i="0" u="none" strike="noStrike" kern="1200" cap="none" spc="0" normalizeH="0" noProof="0" dirty="0" smtClean="0">
                <a:ln>
                  <a:noFill/>
                </a:ln>
                <a:solidFill>
                  <a:schemeClr val="tx1">
                    <a:tint val="75000"/>
                  </a:schemeClr>
                </a:solidFill>
                <a:effectLst/>
                <a:uLnTx/>
                <a:uFillTx/>
                <a:latin typeface="+mn-lt"/>
                <a:ea typeface="+mn-ea"/>
                <a:cs typeface="+mn-cs"/>
              </a:rPr>
              <a:t> B</a:t>
            </a:r>
            <a:r>
              <a:rPr kumimoji="0" lang="da-DK" sz="1600" b="1" i="0" u="none" strike="noStrike" kern="1200" cap="none" spc="0" normalizeH="0" baseline="0" noProof="0" dirty="0" smtClean="0">
                <a:ln>
                  <a:noFill/>
                </a:ln>
                <a:solidFill>
                  <a:schemeClr val="tx1">
                    <a:tint val="75000"/>
                  </a:schemeClr>
                </a:solidFill>
                <a:effectLst/>
                <a:uLnTx/>
                <a:uFillTx/>
                <a:latin typeface="+mn-lt"/>
                <a:ea typeface="+mn-ea"/>
                <a:cs typeface="+mn-cs"/>
              </a:rPr>
              <a:t>ordet rundt - opsummering:</a:t>
            </a:r>
            <a:endParaRPr kumimoji="0" lang="da-DK" sz="1600" b="1"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16692487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80312" y="260648"/>
            <a:ext cx="1619672" cy="717363"/>
          </a:xfrm>
          <a:prstGeom prst="rect">
            <a:avLst/>
          </a:prstGeom>
          <a:noFill/>
          <a:ln>
            <a:noFill/>
          </a:ln>
        </p:spPr>
      </p:pic>
      <p:sp>
        <p:nvSpPr>
          <p:cNvPr id="9" name="Rektangel 8"/>
          <p:cNvSpPr/>
          <p:nvPr/>
        </p:nvSpPr>
        <p:spPr>
          <a:xfrm>
            <a:off x="308040" y="318031"/>
            <a:ext cx="7352013" cy="584775"/>
          </a:xfrm>
          <a:prstGeom prst="rect">
            <a:avLst/>
          </a:prstGeom>
        </p:spPr>
        <p:txBody>
          <a:bodyPr wrap="none">
            <a:spAutoFit/>
          </a:bodyPr>
          <a:lstStyle/>
          <a:p>
            <a:pPr marL="342900" indent="-342900"/>
            <a:r>
              <a:rPr lang="da-DK" sz="3200" dirty="0" smtClean="0">
                <a:solidFill>
                  <a:schemeClr val="bg1">
                    <a:lumMod val="65000"/>
                  </a:schemeClr>
                </a:solidFill>
              </a:rPr>
              <a:t>Medlemmer - Rekruttering og fastholdelse </a:t>
            </a:r>
            <a:endParaRPr lang="da-DK" sz="3200" dirty="0">
              <a:solidFill>
                <a:schemeClr val="bg1">
                  <a:lumMod val="65000"/>
                </a:schemeClr>
              </a:solidFill>
            </a:endParaRPr>
          </a:p>
        </p:txBody>
      </p:sp>
      <p:sp>
        <p:nvSpPr>
          <p:cNvPr id="11" name="Undertitel 10"/>
          <p:cNvSpPr>
            <a:spLocks noGrp="1"/>
          </p:cNvSpPr>
          <p:nvPr>
            <p:ph type="subTitle" idx="1"/>
          </p:nvPr>
        </p:nvSpPr>
        <p:spPr>
          <a:xfrm>
            <a:off x="467544" y="1556792"/>
            <a:ext cx="8352928" cy="4298032"/>
          </a:xfrm>
        </p:spPr>
        <p:txBody>
          <a:bodyPr>
            <a:normAutofit fontScale="92500" lnSpcReduction="10000"/>
          </a:bodyPr>
          <a:lstStyle/>
          <a:p>
            <a:r>
              <a:rPr lang="da-DK" sz="2600" b="1" dirty="0" smtClean="0">
                <a:solidFill>
                  <a:schemeClr val="tx1"/>
                </a:solidFill>
              </a:rPr>
              <a:t>De nemmeste måder at skræmme medlemmer væk på!</a:t>
            </a:r>
          </a:p>
          <a:p>
            <a:r>
              <a:rPr lang="da-DK" sz="2000" dirty="0" smtClean="0"/>
              <a:t>Plenum: Bordet rundt – opsummering:</a:t>
            </a:r>
          </a:p>
          <a:p>
            <a:endParaRPr lang="da-DK" sz="2000" b="1" dirty="0" smtClean="0"/>
          </a:p>
          <a:p>
            <a:pPr algn="l">
              <a:buFont typeface="Wingdings" pitchFamily="2" charset="2"/>
              <a:buChar char="v"/>
            </a:pPr>
            <a:r>
              <a:rPr lang="da-DK" sz="1800" dirty="0" smtClean="0"/>
              <a:t> Ikke fægte til træningen – fægte for lidt.</a:t>
            </a:r>
          </a:p>
          <a:p>
            <a:pPr algn="l">
              <a:buFont typeface="Wingdings" pitchFamily="2" charset="2"/>
              <a:buChar char="v"/>
            </a:pPr>
            <a:r>
              <a:rPr lang="da-DK" sz="1800" dirty="0" smtClean="0"/>
              <a:t> Fægtetræning med meget blandede aldersgrupper.</a:t>
            </a:r>
          </a:p>
          <a:p>
            <a:pPr algn="l">
              <a:buFont typeface="Wingdings" pitchFamily="2" charset="2"/>
              <a:buChar char="v"/>
            </a:pPr>
            <a:r>
              <a:rPr lang="da-DK" sz="1800" dirty="0" smtClean="0"/>
              <a:t> Træning med meget store niveauforskelle – samme tabere hver gang.</a:t>
            </a:r>
          </a:p>
          <a:p>
            <a:pPr algn="l">
              <a:buFont typeface="Wingdings" pitchFamily="2" charset="2"/>
              <a:buChar char="v"/>
            </a:pPr>
            <a:r>
              <a:rPr lang="da-DK" sz="1800" dirty="0" smtClean="0"/>
              <a:t> Presse folk for meget og for tidligt – stævner, lejre, teknik.</a:t>
            </a:r>
          </a:p>
          <a:p>
            <a:pPr algn="l">
              <a:buFont typeface="Wingdings" pitchFamily="2" charset="2"/>
              <a:buChar char="v"/>
            </a:pPr>
            <a:r>
              <a:rPr lang="da-DK" sz="1800" dirty="0" smtClean="0"/>
              <a:t> Kedelig opvarmning og fysisk træning.</a:t>
            </a:r>
          </a:p>
          <a:p>
            <a:pPr algn="l">
              <a:buFont typeface="Wingdings" pitchFamily="2" charset="2"/>
              <a:buChar char="v"/>
            </a:pPr>
            <a:r>
              <a:rPr lang="da-DK" sz="1800" dirty="0" smtClean="0"/>
              <a:t> For fysisk krævende opvarmning – ikke tilpasset udvikling og alder.</a:t>
            </a:r>
          </a:p>
          <a:p>
            <a:pPr algn="l">
              <a:buFont typeface="Wingdings" pitchFamily="2" charset="2"/>
              <a:buChar char="v"/>
            </a:pPr>
            <a:r>
              <a:rPr lang="da-DK" sz="1800" dirty="0" smtClean="0"/>
              <a:t> Hold forældre væk fra træningen! Skaf flere ”kantstensforældre”.</a:t>
            </a:r>
          </a:p>
          <a:p>
            <a:pPr algn="l">
              <a:buFont typeface="Wingdings" pitchFamily="2" charset="2"/>
              <a:buChar char="v"/>
            </a:pPr>
            <a:r>
              <a:rPr lang="da-DK" sz="1800" dirty="0" smtClean="0"/>
              <a:t> Undlad for guds skyld at informere om noget – fasthold dårlig kommunikation</a:t>
            </a:r>
          </a:p>
          <a:p>
            <a:pPr algn="l">
              <a:buFont typeface="Wingdings" pitchFamily="2" charset="2"/>
              <a:buChar char="v"/>
            </a:pPr>
            <a:r>
              <a:rPr lang="da-DK" sz="1800" dirty="0" smtClean="0"/>
              <a:t> Undlad at lave sociale aktiviteter og arrangementer.</a:t>
            </a:r>
          </a:p>
          <a:p>
            <a:pPr algn="l">
              <a:buFontTx/>
              <a:buChar char="-"/>
            </a:pPr>
            <a:endParaRPr lang="da-DK" sz="1400" dirty="0" smtClean="0"/>
          </a:p>
          <a:p>
            <a:pPr algn="l">
              <a:buFontTx/>
              <a:buChar char="-"/>
            </a:pPr>
            <a:endParaRPr lang="da-DK" sz="1400" dirty="0" smtClean="0"/>
          </a:p>
          <a:p>
            <a:pPr algn="l"/>
            <a:r>
              <a:rPr lang="da-DK" sz="1400" dirty="0" smtClean="0"/>
              <a:t>Hvis I vender udsagnene til noget positivt, så gavner det nok rekruttering og fastholdelse af medlemmer.</a:t>
            </a:r>
          </a:p>
          <a:p>
            <a:pPr algn="l">
              <a:buFontTx/>
              <a:buChar char="-"/>
            </a:pPr>
            <a:endParaRPr lang="da-DK" sz="1400" dirty="0"/>
          </a:p>
        </p:txBody>
      </p:sp>
    </p:spTree>
    <p:extLst>
      <p:ext uri="{BB962C8B-B14F-4D97-AF65-F5344CB8AC3E}">
        <p14:creationId xmlns:p14="http://schemas.microsoft.com/office/powerpoint/2010/main" xmlns="" val="16692487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80312" y="260648"/>
            <a:ext cx="1619672" cy="717363"/>
          </a:xfrm>
          <a:prstGeom prst="rect">
            <a:avLst/>
          </a:prstGeom>
          <a:noFill/>
          <a:ln>
            <a:noFill/>
          </a:ln>
        </p:spPr>
      </p:pic>
      <p:sp>
        <p:nvSpPr>
          <p:cNvPr id="9" name="Rektangel 8"/>
          <p:cNvSpPr/>
          <p:nvPr/>
        </p:nvSpPr>
        <p:spPr>
          <a:xfrm>
            <a:off x="308040" y="318031"/>
            <a:ext cx="4649158" cy="584775"/>
          </a:xfrm>
          <a:prstGeom prst="rect">
            <a:avLst/>
          </a:prstGeom>
        </p:spPr>
        <p:txBody>
          <a:bodyPr wrap="none">
            <a:spAutoFit/>
          </a:bodyPr>
          <a:lstStyle/>
          <a:p>
            <a:pPr marL="342900" indent="-342900"/>
            <a:r>
              <a:rPr lang="da-DK" sz="3200" dirty="0" smtClean="0">
                <a:solidFill>
                  <a:schemeClr val="bg1">
                    <a:lumMod val="65000"/>
                  </a:schemeClr>
                </a:solidFill>
              </a:rPr>
              <a:t>Medlemmer - Rekruttering</a:t>
            </a:r>
            <a:endParaRPr lang="da-DK" sz="3200" dirty="0">
              <a:solidFill>
                <a:schemeClr val="bg1">
                  <a:lumMod val="65000"/>
                </a:schemeClr>
              </a:solidFill>
            </a:endParaRPr>
          </a:p>
        </p:txBody>
      </p:sp>
      <p:sp>
        <p:nvSpPr>
          <p:cNvPr id="7" name="Titel 6"/>
          <p:cNvSpPr>
            <a:spLocks noGrp="1"/>
          </p:cNvSpPr>
          <p:nvPr>
            <p:ph type="ctrTitle"/>
          </p:nvPr>
        </p:nvSpPr>
        <p:spPr>
          <a:xfrm>
            <a:off x="683568" y="1412776"/>
            <a:ext cx="7772400" cy="1470025"/>
          </a:xfrm>
        </p:spPr>
        <p:txBody>
          <a:bodyPr>
            <a:normAutofit/>
          </a:bodyPr>
          <a:lstStyle/>
          <a:p>
            <a:r>
              <a:rPr lang="da-DK" sz="2800" b="1" dirty="0" smtClean="0"/>
              <a:t>To og to: 10 min.</a:t>
            </a:r>
            <a:br>
              <a:rPr lang="da-DK" sz="2800" b="1" dirty="0" smtClean="0"/>
            </a:br>
            <a:r>
              <a:rPr lang="da-DK" sz="2800" b="1" dirty="0" smtClean="0"/>
              <a:t>Hvad har vi prøvet, hvad virker, hvilke 2 ting vil jeg anbefale andre klubber?</a:t>
            </a:r>
            <a:endParaRPr lang="da-DK" sz="2800" b="1" dirty="0"/>
          </a:p>
        </p:txBody>
      </p:sp>
      <p:sp>
        <p:nvSpPr>
          <p:cNvPr id="8" name="Undertitel 7"/>
          <p:cNvSpPr>
            <a:spLocks noGrp="1"/>
          </p:cNvSpPr>
          <p:nvPr>
            <p:ph type="subTitle" idx="1"/>
          </p:nvPr>
        </p:nvSpPr>
        <p:spPr>
          <a:xfrm>
            <a:off x="1475656" y="4149080"/>
            <a:ext cx="6400800" cy="936104"/>
          </a:xfrm>
        </p:spPr>
        <p:txBody>
          <a:bodyPr>
            <a:normAutofit fontScale="62500" lnSpcReduction="20000"/>
          </a:bodyPr>
          <a:lstStyle/>
          <a:p>
            <a:r>
              <a:rPr lang="da-DK" b="1" dirty="0" smtClean="0"/>
              <a:t>Plenum: De rekrutteringstiltag, som min sidemand anbefalede, var…..</a:t>
            </a:r>
          </a:p>
          <a:p>
            <a:r>
              <a:rPr lang="da-DK" b="1" dirty="0" smtClean="0"/>
              <a:t>  Bordet rundt</a:t>
            </a:r>
            <a:endParaRPr lang="da-DK" b="1" dirty="0"/>
          </a:p>
        </p:txBody>
      </p:sp>
    </p:spTree>
    <p:extLst>
      <p:ext uri="{BB962C8B-B14F-4D97-AF65-F5344CB8AC3E}">
        <p14:creationId xmlns:p14="http://schemas.microsoft.com/office/powerpoint/2010/main" xmlns="" val="16692487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80312" y="260648"/>
            <a:ext cx="1619672" cy="717363"/>
          </a:xfrm>
          <a:prstGeom prst="rect">
            <a:avLst/>
          </a:prstGeom>
          <a:noFill/>
          <a:ln>
            <a:noFill/>
          </a:ln>
        </p:spPr>
      </p:pic>
      <p:sp>
        <p:nvSpPr>
          <p:cNvPr id="9" name="Rektangel 8"/>
          <p:cNvSpPr/>
          <p:nvPr/>
        </p:nvSpPr>
        <p:spPr>
          <a:xfrm>
            <a:off x="308040" y="318031"/>
            <a:ext cx="4649158" cy="584775"/>
          </a:xfrm>
          <a:prstGeom prst="rect">
            <a:avLst/>
          </a:prstGeom>
        </p:spPr>
        <p:txBody>
          <a:bodyPr wrap="none">
            <a:spAutoFit/>
          </a:bodyPr>
          <a:lstStyle/>
          <a:p>
            <a:pPr marL="342900" indent="-342900"/>
            <a:r>
              <a:rPr lang="da-DK" sz="3200" dirty="0" smtClean="0">
                <a:solidFill>
                  <a:schemeClr val="bg1">
                    <a:lumMod val="65000"/>
                  </a:schemeClr>
                </a:solidFill>
              </a:rPr>
              <a:t>Medlemmer - Rekruttering</a:t>
            </a:r>
            <a:endParaRPr lang="da-DK" sz="3200" dirty="0">
              <a:solidFill>
                <a:schemeClr val="bg1">
                  <a:lumMod val="65000"/>
                </a:schemeClr>
              </a:solidFill>
            </a:endParaRPr>
          </a:p>
        </p:txBody>
      </p:sp>
      <p:sp>
        <p:nvSpPr>
          <p:cNvPr id="16" name="Undertitel 10"/>
          <p:cNvSpPr>
            <a:spLocks noGrp="1"/>
          </p:cNvSpPr>
          <p:nvPr>
            <p:ph type="subTitle" idx="1"/>
          </p:nvPr>
        </p:nvSpPr>
        <p:spPr>
          <a:xfrm>
            <a:off x="467544" y="1556792"/>
            <a:ext cx="8352928" cy="4298032"/>
          </a:xfrm>
        </p:spPr>
        <p:txBody>
          <a:bodyPr>
            <a:normAutofit fontScale="70000" lnSpcReduction="20000"/>
          </a:bodyPr>
          <a:lstStyle/>
          <a:p>
            <a:r>
              <a:rPr lang="da-DK" sz="2600" b="1" dirty="0" smtClean="0">
                <a:solidFill>
                  <a:schemeClr val="tx1"/>
                </a:solidFill>
              </a:rPr>
              <a:t>De rekrutteringstiltag, som min sidemand anbefalede, var</a:t>
            </a:r>
          </a:p>
          <a:p>
            <a:r>
              <a:rPr lang="da-DK" sz="2000" dirty="0" smtClean="0"/>
              <a:t>Plenum: Bordet rundt – opsummering</a:t>
            </a:r>
          </a:p>
          <a:p>
            <a:endParaRPr lang="da-DK" sz="2000" b="1" dirty="0" smtClean="0"/>
          </a:p>
          <a:p>
            <a:pPr algn="l">
              <a:buFont typeface="Wingdings" pitchFamily="2" charset="2"/>
              <a:buChar char="q"/>
            </a:pPr>
            <a:r>
              <a:rPr lang="da-DK" sz="1800" dirty="0" smtClean="0"/>
              <a:t> </a:t>
            </a:r>
            <a:r>
              <a:rPr lang="da-DK" sz="2100" dirty="0" smtClean="0"/>
              <a:t>Hold aktiviteten på steder, hvor der i forvejen kommer mange mennesker.</a:t>
            </a:r>
          </a:p>
          <a:p>
            <a:pPr algn="l">
              <a:buFont typeface="Wingdings" pitchFamily="2" charset="2"/>
              <a:buChar char="q"/>
            </a:pPr>
            <a:r>
              <a:rPr lang="da-DK" sz="2100" dirty="0" smtClean="0"/>
              <a:t> Lav </a:t>
            </a:r>
            <a:r>
              <a:rPr lang="da-DK" sz="2100" dirty="0" err="1" smtClean="0"/>
              <a:t>SFO-aktiviteter</a:t>
            </a:r>
            <a:r>
              <a:rPr lang="da-DK" sz="2100" dirty="0" smtClean="0"/>
              <a:t>: Tager mange timer, men er sjovt, giver noget, og en god alder for  </a:t>
            </a:r>
          </a:p>
          <a:p>
            <a:pPr algn="l"/>
            <a:r>
              <a:rPr lang="da-DK" sz="2100" dirty="0" smtClean="0"/>
              <a:t>     rekruttering – nogle gange giver det også noget betaling.</a:t>
            </a:r>
          </a:p>
          <a:p>
            <a:pPr algn="l">
              <a:buFont typeface="Wingdings" pitchFamily="2" charset="2"/>
              <a:buChar char="q"/>
            </a:pPr>
            <a:r>
              <a:rPr lang="da-DK" sz="2100" dirty="0" smtClean="0"/>
              <a:t> Lav aktiviteter sammen med andre idrætsgrene – der hvor der i forvejen kommer børn.</a:t>
            </a:r>
          </a:p>
          <a:p>
            <a:pPr algn="l">
              <a:buFont typeface="Wingdings" pitchFamily="2" charset="2"/>
              <a:buChar char="q"/>
            </a:pPr>
            <a:r>
              <a:rPr lang="da-DK" sz="2100" dirty="0" smtClean="0"/>
              <a:t> Skoleforedrag eller opvisning på skolen – koster ikke mange ressourcer. Fægtebørn kan med lidt  </a:t>
            </a:r>
          </a:p>
          <a:p>
            <a:pPr algn="l">
              <a:buFont typeface="Wingdings" pitchFamily="2" charset="2"/>
              <a:buChar char="q"/>
            </a:pPr>
            <a:r>
              <a:rPr lang="da-DK" sz="2100" dirty="0" smtClean="0"/>
              <a:t>   inspiration og hjælp selv stå for det – med stolthed.</a:t>
            </a:r>
          </a:p>
          <a:p>
            <a:pPr algn="l">
              <a:buFont typeface="Wingdings" pitchFamily="2" charset="2"/>
              <a:buChar char="q"/>
            </a:pPr>
            <a:r>
              <a:rPr lang="da-DK" sz="2100" dirty="0" smtClean="0"/>
              <a:t> Tag en ven med til træning – koster ikke mange ressourcer, og giver stolte medlemmer.</a:t>
            </a:r>
          </a:p>
          <a:p>
            <a:pPr algn="l">
              <a:buFont typeface="Wingdings" pitchFamily="2" charset="2"/>
              <a:buChar char="q"/>
            </a:pPr>
            <a:r>
              <a:rPr lang="da-DK" sz="2100" dirty="0" smtClean="0"/>
              <a:t> Få en artikel i lokalbladet – det er som regel let, og det bliver læst. </a:t>
            </a:r>
          </a:p>
          <a:p>
            <a:pPr algn="l">
              <a:buFont typeface="Wingdings" pitchFamily="2" charset="2"/>
              <a:buChar char="q"/>
            </a:pPr>
            <a:r>
              <a:rPr lang="da-DK" sz="2100" dirty="0" smtClean="0"/>
              <a:t>  Del </a:t>
            </a:r>
            <a:r>
              <a:rPr lang="da-DK" sz="2100" dirty="0" err="1" smtClean="0"/>
              <a:t>flyers</a:t>
            </a:r>
            <a:r>
              <a:rPr lang="da-DK" sz="2100" dirty="0" smtClean="0"/>
              <a:t> ud i lokalområdet og der, hvor medlemmerne ellers kommer rundt – skole, arbejdsplads </a:t>
            </a:r>
            <a:r>
              <a:rPr lang="da-DK" sz="2100" dirty="0" err="1" smtClean="0"/>
              <a:t>ect</a:t>
            </a:r>
            <a:r>
              <a:rPr lang="da-DK" sz="2100" dirty="0" smtClean="0"/>
              <a:t>.. Skab en rutine for uddeling, og sørg for, at det går på skift i klubben, hvem der deler ud.</a:t>
            </a:r>
          </a:p>
          <a:p>
            <a:pPr algn="l">
              <a:buFont typeface="Wingdings" pitchFamily="2" charset="2"/>
              <a:buChar char="q"/>
            </a:pPr>
            <a:r>
              <a:rPr lang="da-DK" sz="2100" dirty="0" smtClean="0"/>
              <a:t> Beløn medlemmer, der skaffer nye medlemmer.</a:t>
            </a:r>
          </a:p>
          <a:p>
            <a:pPr algn="l">
              <a:buFont typeface="Wingdings" pitchFamily="2" charset="2"/>
              <a:buChar char="q"/>
            </a:pPr>
            <a:r>
              <a:rPr lang="da-DK" sz="2100" dirty="0" smtClean="0"/>
              <a:t> Polterabends og firmafægtning.</a:t>
            </a:r>
          </a:p>
          <a:p>
            <a:pPr algn="l">
              <a:buFont typeface="Wingdings" pitchFamily="2" charset="2"/>
              <a:buChar char="q"/>
            </a:pPr>
            <a:r>
              <a:rPr lang="da-DK" sz="2100" dirty="0" smtClean="0"/>
              <a:t> Nogle gange giver aktiviteter ikke umiddelbart noget, men synligheden giver nogle medlemmer på den lange bane – langtidseffekten af at klubben bliver set.</a:t>
            </a:r>
          </a:p>
          <a:p>
            <a:pPr algn="l">
              <a:buFontTx/>
              <a:buChar char="-"/>
            </a:pPr>
            <a:endParaRPr lang="da-DK" sz="1400" dirty="0"/>
          </a:p>
        </p:txBody>
      </p:sp>
    </p:spTree>
    <p:extLst>
      <p:ext uri="{BB962C8B-B14F-4D97-AF65-F5344CB8AC3E}">
        <p14:creationId xmlns:p14="http://schemas.microsoft.com/office/powerpoint/2010/main" xmlns="" val="16692487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da-DK" dirty="0" smtClean="0">
                <a:solidFill>
                  <a:schemeClr val="bg1">
                    <a:lumMod val="65000"/>
                  </a:schemeClr>
                </a:solidFill>
              </a:rPr>
              <a:t>       </a:t>
            </a:r>
            <a:r>
              <a:rPr lang="da-DK" sz="2800" dirty="0" smtClean="0">
                <a:solidFill>
                  <a:schemeClr val="bg1">
                    <a:lumMod val="65000"/>
                  </a:schemeClr>
                </a:solidFill>
              </a:rPr>
              <a:t>Medlemmer - Fastholdelse </a:t>
            </a:r>
            <a:endParaRPr lang="da-DK" sz="2800" dirty="0">
              <a:solidFill>
                <a:schemeClr val="bg1">
                  <a:lumMod val="65000"/>
                </a:schemeClr>
              </a:solidFill>
            </a:endParaRPr>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
        <p:nvSpPr>
          <p:cNvPr id="7" name="Rektangel 6"/>
          <p:cNvSpPr/>
          <p:nvPr/>
        </p:nvSpPr>
        <p:spPr>
          <a:xfrm>
            <a:off x="308040" y="318031"/>
            <a:ext cx="6599884" cy="584775"/>
          </a:xfrm>
          <a:prstGeom prst="rect">
            <a:avLst/>
          </a:prstGeom>
        </p:spPr>
        <p:txBody>
          <a:bodyPr wrap="none">
            <a:spAutoFit/>
          </a:bodyPr>
          <a:lstStyle/>
          <a:p>
            <a:pPr marL="342900" indent="-342900"/>
            <a:r>
              <a:rPr lang="da-DK" sz="3200" dirty="0" smtClean="0">
                <a:solidFill>
                  <a:schemeClr val="bg1">
                    <a:lumMod val="65000"/>
                  </a:schemeClr>
                </a:solidFill>
              </a:rPr>
              <a:t>                                                                     </a:t>
            </a:r>
            <a:endParaRPr lang="da-DK" sz="3200" dirty="0">
              <a:solidFill>
                <a:schemeClr val="bg1">
                  <a:lumMod val="65000"/>
                </a:schemeClr>
              </a:solidFill>
            </a:endParaRPr>
          </a:p>
        </p:txBody>
      </p:sp>
      <p:sp>
        <p:nvSpPr>
          <p:cNvPr id="12" name="Undertitel 11"/>
          <p:cNvSpPr>
            <a:spLocks noGrp="1"/>
          </p:cNvSpPr>
          <p:nvPr>
            <p:ph type="subTitle" idx="1"/>
          </p:nvPr>
        </p:nvSpPr>
        <p:spPr/>
        <p:txBody>
          <a:bodyPr>
            <a:normAutofit/>
          </a:bodyPr>
          <a:lstStyle/>
          <a:p>
            <a:r>
              <a:rPr lang="da-DK" sz="1800" b="1" dirty="0" smtClean="0"/>
              <a:t>Plenum: De </a:t>
            </a:r>
            <a:r>
              <a:rPr lang="da-DK" sz="1800" b="1" dirty="0" err="1" smtClean="0"/>
              <a:t>fastholdelsesidéer</a:t>
            </a:r>
            <a:r>
              <a:rPr lang="da-DK" sz="1800" b="1" dirty="0" smtClean="0"/>
              <a:t>, som min sidemand anbefalede, var…..</a:t>
            </a:r>
          </a:p>
          <a:p>
            <a:r>
              <a:rPr lang="da-DK" sz="1800" b="1" dirty="0" smtClean="0"/>
              <a:t>  Bordet rundt</a:t>
            </a:r>
            <a:endParaRPr lang="da-DK" sz="1800" dirty="0"/>
          </a:p>
        </p:txBody>
      </p:sp>
      <p:sp>
        <p:nvSpPr>
          <p:cNvPr id="8" name="Titel 6"/>
          <p:cNvSpPr txBox="1">
            <a:spLocks/>
          </p:cNvSpPr>
          <p:nvPr/>
        </p:nvSpPr>
        <p:spPr>
          <a:xfrm>
            <a:off x="683568" y="1412776"/>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a-DK" sz="2800" b="1" i="0" u="none" strike="noStrike" kern="1200" cap="none" spc="0" normalizeH="0" baseline="0" noProof="0" smtClean="0">
                <a:ln>
                  <a:noFill/>
                </a:ln>
                <a:solidFill>
                  <a:schemeClr val="tx1"/>
                </a:solidFill>
                <a:effectLst/>
                <a:uLnTx/>
                <a:uFillTx/>
                <a:latin typeface="+mj-lt"/>
                <a:ea typeface="+mj-ea"/>
                <a:cs typeface="+mj-cs"/>
              </a:rPr>
              <a:t>To og to: 10 min.</a:t>
            </a:r>
            <a:br>
              <a:rPr kumimoji="0" lang="da-DK" sz="2800" b="1" i="0" u="none" strike="noStrike" kern="1200" cap="none" spc="0" normalizeH="0" baseline="0" noProof="0" smtClean="0">
                <a:ln>
                  <a:noFill/>
                </a:ln>
                <a:solidFill>
                  <a:schemeClr val="tx1"/>
                </a:solidFill>
                <a:effectLst/>
                <a:uLnTx/>
                <a:uFillTx/>
                <a:latin typeface="+mj-lt"/>
                <a:ea typeface="+mj-ea"/>
                <a:cs typeface="+mj-cs"/>
              </a:rPr>
            </a:br>
            <a:r>
              <a:rPr kumimoji="0" lang="da-DK" sz="2800" b="1" i="0" u="none" strike="noStrike" kern="1200" cap="none" spc="0" normalizeH="0" baseline="0" noProof="0" smtClean="0">
                <a:ln>
                  <a:noFill/>
                </a:ln>
                <a:solidFill>
                  <a:schemeClr val="tx1"/>
                </a:solidFill>
                <a:effectLst/>
                <a:uLnTx/>
                <a:uFillTx/>
                <a:latin typeface="+mj-lt"/>
                <a:ea typeface="+mj-ea"/>
                <a:cs typeface="+mj-cs"/>
              </a:rPr>
              <a:t>Hvad har vi prøvet, hvad virker, hvilke 2 ting vil jeg anbefale andre klubber?</a:t>
            </a:r>
            <a:endParaRPr kumimoji="0" lang="da-DK" sz="28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25560905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da-DK" dirty="0" smtClean="0">
                <a:solidFill>
                  <a:schemeClr val="bg1">
                    <a:lumMod val="65000"/>
                  </a:schemeClr>
                </a:solidFill>
              </a:rPr>
              <a:t>       </a:t>
            </a:r>
            <a:r>
              <a:rPr lang="da-DK" sz="2800" dirty="0" smtClean="0">
                <a:solidFill>
                  <a:schemeClr val="bg1">
                    <a:lumMod val="65000"/>
                  </a:schemeClr>
                </a:solidFill>
              </a:rPr>
              <a:t>Medlemmer - Fastholdelse </a:t>
            </a:r>
            <a:endParaRPr lang="da-DK" sz="2800" dirty="0">
              <a:solidFill>
                <a:schemeClr val="bg1">
                  <a:lumMod val="65000"/>
                </a:schemeClr>
              </a:solidFill>
            </a:endParaRPr>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
        <p:nvSpPr>
          <p:cNvPr id="7" name="Rektangel 6"/>
          <p:cNvSpPr/>
          <p:nvPr/>
        </p:nvSpPr>
        <p:spPr>
          <a:xfrm>
            <a:off x="308040" y="318031"/>
            <a:ext cx="6599884" cy="584775"/>
          </a:xfrm>
          <a:prstGeom prst="rect">
            <a:avLst/>
          </a:prstGeom>
        </p:spPr>
        <p:txBody>
          <a:bodyPr wrap="none">
            <a:spAutoFit/>
          </a:bodyPr>
          <a:lstStyle/>
          <a:p>
            <a:pPr marL="342900" indent="-342900"/>
            <a:r>
              <a:rPr lang="da-DK" sz="3200" dirty="0" smtClean="0">
                <a:solidFill>
                  <a:schemeClr val="bg1">
                    <a:lumMod val="65000"/>
                  </a:schemeClr>
                </a:solidFill>
              </a:rPr>
              <a:t>                                                                     </a:t>
            </a:r>
            <a:endParaRPr lang="da-DK" sz="3200" dirty="0">
              <a:solidFill>
                <a:schemeClr val="bg1">
                  <a:lumMod val="65000"/>
                </a:schemeClr>
              </a:solidFill>
            </a:endParaRPr>
          </a:p>
        </p:txBody>
      </p:sp>
      <p:sp>
        <p:nvSpPr>
          <p:cNvPr id="12" name="Undertitel 11"/>
          <p:cNvSpPr>
            <a:spLocks noGrp="1"/>
          </p:cNvSpPr>
          <p:nvPr>
            <p:ph type="subTitle" idx="1"/>
          </p:nvPr>
        </p:nvSpPr>
        <p:spPr>
          <a:xfrm>
            <a:off x="755576" y="1340768"/>
            <a:ext cx="8136904" cy="5040560"/>
          </a:xfrm>
        </p:spPr>
        <p:txBody>
          <a:bodyPr>
            <a:normAutofit/>
          </a:bodyPr>
          <a:lstStyle/>
          <a:p>
            <a:r>
              <a:rPr lang="da-DK" sz="1800" b="1" dirty="0" smtClean="0">
                <a:solidFill>
                  <a:schemeClr val="tx1"/>
                </a:solidFill>
              </a:rPr>
              <a:t>De </a:t>
            </a:r>
            <a:r>
              <a:rPr lang="da-DK" sz="1800" b="1" dirty="0" err="1" smtClean="0">
                <a:solidFill>
                  <a:schemeClr val="tx1"/>
                </a:solidFill>
              </a:rPr>
              <a:t>fastholdelsesidéer</a:t>
            </a:r>
            <a:r>
              <a:rPr lang="da-DK" sz="1800" b="1" dirty="0" smtClean="0">
                <a:solidFill>
                  <a:schemeClr val="tx1"/>
                </a:solidFill>
              </a:rPr>
              <a:t>, som min sidemand anbefalede, var…..</a:t>
            </a:r>
          </a:p>
          <a:p>
            <a:r>
              <a:rPr lang="da-DK" sz="1800" b="1" dirty="0" smtClean="0"/>
              <a:t>  Plenum - Bordet rundt – opsummering</a:t>
            </a:r>
          </a:p>
          <a:p>
            <a:endParaRPr lang="da-DK" sz="1800" b="1" dirty="0" smtClean="0"/>
          </a:p>
          <a:p>
            <a:pPr algn="l">
              <a:buFont typeface="Wingdings" pitchFamily="2" charset="2"/>
              <a:buChar char="q"/>
            </a:pPr>
            <a:r>
              <a:rPr lang="da-DK" sz="1800" dirty="0" smtClean="0"/>
              <a:t> Sjov og spændende træning og et sundt træningsmiljø.</a:t>
            </a:r>
          </a:p>
          <a:p>
            <a:pPr algn="l">
              <a:buFont typeface="Wingdings" pitchFamily="2" charset="2"/>
              <a:buChar char="q"/>
            </a:pPr>
            <a:r>
              <a:rPr lang="da-DK" sz="1800" dirty="0" smtClean="0"/>
              <a:t> Sælg de varer, som folk gerne vil købe igen – finger på pulsen/spørg dem</a:t>
            </a:r>
          </a:p>
          <a:p>
            <a:pPr algn="l">
              <a:buFont typeface="Wingdings" pitchFamily="2" charset="2"/>
              <a:buChar char="q"/>
            </a:pPr>
            <a:r>
              <a:rPr lang="da-DK" sz="1800" dirty="0" smtClean="0"/>
              <a:t> Udfordre medlemmer fysisk, mentalt, socialt, men ikke for meget – tilpas   </a:t>
            </a:r>
          </a:p>
          <a:p>
            <a:pPr algn="l"/>
            <a:r>
              <a:rPr lang="da-DK" sz="1800" dirty="0" smtClean="0"/>
              <a:t>     forstyrrelse.</a:t>
            </a:r>
          </a:p>
          <a:p>
            <a:pPr algn="l">
              <a:buFont typeface="Wingdings" pitchFamily="2" charset="2"/>
              <a:buChar char="q"/>
            </a:pPr>
            <a:r>
              <a:rPr lang="da-DK" sz="1800" dirty="0" smtClean="0"/>
              <a:t> Sørg for at får opmærksomhed af trænere (og ledere). Et par ord – og også gerne  </a:t>
            </a:r>
          </a:p>
          <a:p>
            <a:pPr algn="l"/>
            <a:r>
              <a:rPr lang="da-DK" sz="1800" dirty="0" smtClean="0"/>
              <a:t>     om andet end fægtning.</a:t>
            </a:r>
          </a:p>
          <a:p>
            <a:pPr algn="l">
              <a:buFont typeface="Wingdings" pitchFamily="2" charset="2"/>
              <a:buChar char="q"/>
            </a:pPr>
            <a:r>
              <a:rPr lang="da-DK" sz="1800" dirty="0" smtClean="0"/>
              <a:t> Få inddraget hele familien</a:t>
            </a:r>
          </a:p>
          <a:p>
            <a:pPr algn="l">
              <a:buFont typeface="Wingdings" pitchFamily="2" charset="2"/>
              <a:buChar char="q"/>
            </a:pPr>
            <a:r>
              <a:rPr lang="da-DK" sz="1800" dirty="0" smtClean="0"/>
              <a:t> Aktiviteter (træning, stævner, lejre m.m.) tiltrækker – relationer (det sociale) </a:t>
            </a:r>
          </a:p>
          <a:p>
            <a:pPr algn="l"/>
            <a:r>
              <a:rPr lang="da-DK" sz="1800" dirty="0" smtClean="0"/>
              <a:t>     fastholder.</a:t>
            </a:r>
          </a:p>
          <a:p>
            <a:pPr algn="l">
              <a:buFont typeface="Wingdings" pitchFamily="2" charset="2"/>
              <a:buChar char="q"/>
            </a:pPr>
            <a:r>
              <a:rPr lang="da-DK" sz="1800" dirty="0" smtClean="0"/>
              <a:t> Afstem konkurrencer og forventninger efter niveau.</a:t>
            </a:r>
          </a:p>
          <a:p>
            <a:pPr algn="l">
              <a:buFont typeface="Wingdings" pitchFamily="2" charset="2"/>
              <a:buChar char="q"/>
            </a:pPr>
            <a:r>
              <a:rPr lang="da-DK" sz="1800" dirty="0" smtClean="0"/>
              <a:t> Få medlemmer med til stævner og lejre, så de også oplever det gode miljø i resten af </a:t>
            </a:r>
            <a:r>
              <a:rPr lang="da-DK" sz="1800" dirty="0" err="1" smtClean="0"/>
              <a:t>Fægtedanmark</a:t>
            </a:r>
            <a:r>
              <a:rPr lang="da-DK" sz="1800" dirty="0" smtClean="0"/>
              <a:t> – så nye aktiviteter og relationer trækker og holder på dem.</a:t>
            </a:r>
          </a:p>
          <a:p>
            <a:pPr algn="l">
              <a:buFont typeface="Wingdings" pitchFamily="2" charset="2"/>
              <a:buChar char="q"/>
            </a:pPr>
            <a:endParaRPr lang="da-DK" sz="1800" dirty="0"/>
          </a:p>
        </p:txBody>
      </p:sp>
      <p:sp>
        <p:nvSpPr>
          <p:cNvPr id="8" name="Titel 6"/>
          <p:cNvSpPr txBox="1">
            <a:spLocks/>
          </p:cNvSpPr>
          <p:nvPr/>
        </p:nvSpPr>
        <p:spPr>
          <a:xfrm>
            <a:off x="683568" y="1412776"/>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da-DK" sz="28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25560905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
        <p:nvSpPr>
          <p:cNvPr id="7" name="Rektangel 6"/>
          <p:cNvSpPr/>
          <p:nvPr/>
        </p:nvSpPr>
        <p:spPr>
          <a:xfrm>
            <a:off x="308040" y="318031"/>
            <a:ext cx="6599884" cy="584775"/>
          </a:xfrm>
          <a:prstGeom prst="rect">
            <a:avLst/>
          </a:prstGeom>
        </p:spPr>
        <p:txBody>
          <a:bodyPr wrap="none">
            <a:spAutoFit/>
          </a:bodyPr>
          <a:lstStyle/>
          <a:p>
            <a:pPr marL="342900" indent="-342900"/>
            <a:r>
              <a:rPr lang="da-DK" sz="3200" dirty="0" smtClean="0">
                <a:solidFill>
                  <a:schemeClr val="bg1">
                    <a:lumMod val="65000"/>
                  </a:schemeClr>
                </a:solidFill>
              </a:rPr>
              <a:t>                                                                     </a:t>
            </a:r>
            <a:endParaRPr lang="da-DK" sz="3200" dirty="0">
              <a:solidFill>
                <a:schemeClr val="bg1">
                  <a:lumMod val="65000"/>
                </a:schemeClr>
              </a:solidFill>
            </a:endParaRPr>
          </a:p>
        </p:txBody>
      </p:sp>
      <p:sp>
        <p:nvSpPr>
          <p:cNvPr id="11" name="Titel 10"/>
          <p:cNvSpPr>
            <a:spLocks noGrp="1"/>
          </p:cNvSpPr>
          <p:nvPr>
            <p:ph type="ctrTitle"/>
          </p:nvPr>
        </p:nvSpPr>
        <p:spPr>
          <a:xfrm>
            <a:off x="0" y="188640"/>
            <a:ext cx="7772400" cy="1470025"/>
          </a:xfrm>
        </p:spPr>
        <p:txBody>
          <a:bodyPr/>
          <a:lstStyle/>
          <a:p>
            <a:r>
              <a:rPr lang="da-DK" dirty="0" smtClean="0"/>
              <a:t/>
            </a:r>
            <a:br>
              <a:rPr lang="da-DK" dirty="0" smtClean="0"/>
            </a:br>
            <a:endParaRPr lang="da-DK" dirty="0"/>
          </a:p>
        </p:txBody>
      </p:sp>
      <p:sp>
        <p:nvSpPr>
          <p:cNvPr id="12" name="Undertitel 11"/>
          <p:cNvSpPr>
            <a:spLocks noGrp="1"/>
          </p:cNvSpPr>
          <p:nvPr>
            <p:ph type="subTitle" idx="1"/>
          </p:nvPr>
        </p:nvSpPr>
        <p:spPr>
          <a:xfrm>
            <a:off x="395536" y="1484784"/>
            <a:ext cx="7848872" cy="4968552"/>
          </a:xfrm>
        </p:spPr>
        <p:txBody>
          <a:bodyPr>
            <a:normAutofit/>
          </a:bodyPr>
          <a:lstStyle/>
          <a:p>
            <a:pPr algn="l">
              <a:buFont typeface="Arial" pitchFamily="34" charset="0"/>
              <a:buChar char="•"/>
            </a:pPr>
            <a:r>
              <a:rPr lang="da-DK" sz="3400" dirty="0" smtClean="0">
                <a:solidFill>
                  <a:schemeClr val="tx1"/>
                </a:solidFill>
              </a:rPr>
              <a:t> Hvad kan DFF hjælpe jer med?</a:t>
            </a:r>
          </a:p>
          <a:p>
            <a:pPr algn="l">
              <a:buFont typeface="Arial" pitchFamily="34" charset="0"/>
              <a:buChar char="•"/>
            </a:pPr>
            <a:r>
              <a:rPr lang="da-DK" sz="3400" dirty="0" smtClean="0">
                <a:solidFill>
                  <a:schemeClr val="tx1"/>
                </a:solidFill>
              </a:rPr>
              <a:t> Hvilke fælles initiativer synes I, DFF skal lave?</a:t>
            </a:r>
            <a:endParaRPr lang="da-DK" dirty="0"/>
          </a:p>
        </p:txBody>
      </p:sp>
      <p:sp>
        <p:nvSpPr>
          <p:cNvPr id="8" name="Rektangel 7"/>
          <p:cNvSpPr/>
          <p:nvPr/>
        </p:nvSpPr>
        <p:spPr>
          <a:xfrm>
            <a:off x="308040" y="318031"/>
            <a:ext cx="6748386" cy="584775"/>
          </a:xfrm>
          <a:prstGeom prst="rect">
            <a:avLst/>
          </a:prstGeom>
        </p:spPr>
        <p:txBody>
          <a:bodyPr wrap="none">
            <a:spAutoFit/>
          </a:bodyPr>
          <a:lstStyle/>
          <a:p>
            <a:pPr marL="342900" indent="-342900"/>
            <a:r>
              <a:rPr lang="da-DK" sz="3200" dirty="0" smtClean="0">
                <a:solidFill>
                  <a:schemeClr val="bg1">
                    <a:lumMod val="65000"/>
                  </a:schemeClr>
                </a:solidFill>
              </a:rPr>
              <a:t>Medlemmer - </a:t>
            </a:r>
            <a:r>
              <a:rPr lang="da-DK" sz="2800" dirty="0" smtClean="0">
                <a:solidFill>
                  <a:schemeClr val="bg1">
                    <a:lumMod val="65000"/>
                  </a:schemeClr>
                </a:solidFill>
              </a:rPr>
              <a:t>Rekruttering og fastholdelse </a:t>
            </a:r>
            <a:endParaRPr lang="da-DK" sz="2800" dirty="0">
              <a:solidFill>
                <a:schemeClr val="bg1">
                  <a:lumMod val="65000"/>
                </a:schemeClr>
              </a:solidFill>
            </a:endParaRPr>
          </a:p>
        </p:txBody>
      </p:sp>
      <p:sp>
        <p:nvSpPr>
          <p:cNvPr id="9" name="Undertitel 11"/>
          <p:cNvSpPr txBox="1">
            <a:spLocks/>
          </p:cNvSpPr>
          <p:nvPr/>
        </p:nvSpPr>
        <p:spPr>
          <a:xfrm>
            <a:off x="611560" y="3212976"/>
            <a:ext cx="7848872" cy="324036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da-DK" sz="1800" b="1" i="0" u="none" strike="noStrike" kern="1200" cap="none" spc="0" normalizeH="0" baseline="0" noProof="0" dirty="0" smtClean="0">
                <a:ln>
                  <a:noFill/>
                </a:ln>
                <a:solidFill>
                  <a:schemeClr val="tx1">
                    <a:tint val="75000"/>
                  </a:schemeClr>
                </a:solidFill>
                <a:effectLst/>
                <a:uLnTx/>
                <a:uFillTx/>
                <a:latin typeface="+mn-lt"/>
                <a:ea typeface="+mn-ea"/>
                <a:cs typeface="+mn-cs"/>
              </a:rPr>
              <a:t>Plenumdiskussion:</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da-DK" b="1" dirty="0" smtClean="0">
                <a:solidFill>
                  <a:schemeClr val="tx1">
                    <a:tint val="75000"/>
                  </a:schemeClr>
                </a:solidFill>
              </a:rPr>
              <a:t> DFF hjælper fint dem, der ønsker det.</a:t>
            </a:r>
          </a:p>
          <a:p>
            <a:pPr marL="0" marR="0" lvl="0" indent="0" defTabSz="914400" rtl="0" eaLnBrk="1" fontAlgn="auto" latinLnBrk="0" hangingPunct="1">
              <a:lnSpc>
                <a:spcPct val="100000"/>
              </a:lnSpc>
              <a:spcBef>
                <a:spcPct val="20000"/>
              </a:spcBef>
              <a:spcAft>
                <a:spcPts val="0"/>
              </a:spcAft>
              <a:buClrTx/>
              <a:buSzTx/>
              <a:tabLst/>
              <a:defRPr/>
            </a:pPr>
            <a:endParaRPr lang="da-DK" b="1" dirty="0" smtClean="0">
              <a:solidFill>
                <a:schemeClr val="tx1">
                  <a:tint val="75000"/>
                </a:schemeClr>
              </a:solidFill>
            </a:endParaRP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a-DK" sz="1800" b="1" i="0" u="none" strike="noStrike" kern="1200" cap="none" spc="0" normalizeH="0" noProof="0" dirty="0" smtClean="0">
                <a:ln>
                  <a:noFill/>
                </a:ln>
                <a:solidFill>
                  <a:schemeClr val="tx1">
                    <a:tint val="75000"/>
                  </a:schemeClr>
                </a:solidFill>
                <a:effectLst/>
                <a:uLnTx/>
                <a:uFillTx/>
                <a:latin typeface="+mn-lt"/>
                <a:ea typeface="+mn-ea"/>
                <a:cs typeface="+mn-cs"/>
              </a:rPr>
              <a:t> Fortæl mere om medieomtale i andre fægteklubber.</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da-DK" b="1" dirty="0" smtClean="0">
                <a:solidFill>
                  <a:schemeClr val="tx1">
                    <a:tint val="75000"/>
                  </a:schemeClr>
                </a:solidFill>
              </a:rPr>
              <a:t> Måske en </a:t>
            </a:r>
            <a:r>
              <a:rPr lang="da-DK" b="1" dirty="0" err="1" smtClean="0">
                <a:solidFill>
                  <a:schemeClr val="tx1">
                    <a:tint val="75000"/>
                  </a:schemeClr>
                </a:solidFill>
              </a:rPr>
              <a:t>Facebook-side</a:t>
            </a:r>
            <a:r>
              <a:rPr lang="da-DK" b="1" dirty="0" smtClean="0">
                <a:solidFill>
                  <a:schemeClr val="tx1">
                    <a:tint val="75000"/>
                  </a:schemeClr>
                </a:solidFill>
              </a:rPr>
              <a:t> om fægtning for begyndere? – </a:t>
            </a:r>
            <a:r>
              <a:rPr lang="da-DK" b="1" dirty="0" smtClean="0">
                <a:solidFill>
                  <a:schemeClr val="tx1">
                    <a:tint val="75000"/>
                  </a:schemeClr>
                </a:solidFill>
                <a:hlinkClick r:id="rId4"/>
              </a:rPr>
              <a:t>som i Sverige. </a:t>
            </a:r>
            <a:endParaRPr lang="da-DK" b="1" dirty="0" smtClean="0">
              <a:solidFill>
                <a:schemeClr val="tx1">
                  <a:tint val="75000"/>
                </a:schemeClr>
              </a:solidFill>
            </a:endParaRP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r>
              <a:rPr lang="da-DK" b="1" dirty="0" smtClean="0">
                <a:solidFill>
                  <a:schemeClr val="tx1">
                    <a:tint val="75000"/>
                  </a:schemeClr>
                </a:solidFill>
              </a:rPr>
              <a:t> Få fortalt/formidlet endnu flere idéer på en enkel og hurtig måde.</a:t>
            </a:r>
          </a:p>
          <a:p>
            <a:pPr lvl="0">
              <a:spcBef>
                <a:spcPct val="20000"/>
              </a:spcBef>
              <a:buFont typeface="Arial" pitchFamily="34" charset="0"/>
              <a:buChar char="•"/>
              <a:defRPr/>
            </a:pPr>
            <a:r>
              <a:rPr lang="da-DK" b="1" dirty="0" smtClean="0">
                <a:solidFill>
                  <a:schemeClr val="tx1">
                    <a:tint val="75000"/>
                  </a:schemeClr>
                </a:solidFill>
              </a:rPr>
              <a:t> Genopfrisk </a:t>
            </a:r>
            <a:r>
              <a:rPr lang="da-DK" b="1" dirty="0" smtClean="0">
                <a:solidFill>
                  <a:schemeClr val="tx1">
                    <a:tint val="75000"/>
                  </a:schemeClr>
                </a:solidFill>
                <a:hlinkClick r:id="rId5"/>
              </a:rPr>
              <a:t>”Legehæftet” </a:t>
            </a:r>
            <a:r>
              <a:rPr lang="da-DK" b="1" dirty="0" smtClean="0">
                <a:solidFill>
                  <a:schemeClr val="tx1">
                    <a:tint val="75000"/>
                  </a:schemeClr>
                </a:solidFill>
              </a:rPr>
              <a:t>og </a:t>
            </a:r>
            <a:r>
              <a:rPr lang="da-DK" b="1" dirty="0" smtClean="0">
                <a:solidFill>
                  <a:schemeClr val="tx1">
                    <a:tint val="75000"/>
                  </a:schemeClr>
                </a:solidFill>
                <a:hlinkClick r:id="rId6"/>
              </a:rPr>
              <a:t>”Sociale </a:t>
            </a:r>
            <a:r>
              <a:rPr lang="da-DK" b="1" dirty="0" err="1" smtClean="0">
                <a:solidFill>
                  <a:schemeClr val="tx1">
                    <a:tint val="75000"/>
                  </a:schemeClr>
                </a:solidFill>
                <a:hlinkClick r:id="rId6"/>
              </a:rPr>
              <a:t>aktiviteter-hæftet</a:t>
            </a:r>
            <a:r>
              <a:rPr lang="da-DK" b="1" dirty="0" smtClean="0">
                <a:solidFill>
                  <a:schemeClr val="tx1">
                    <a:tint val="75000"/>
                  </a:schemeClr>
                </a:solidFill>
                <a:hlinkClick r:id="rId6"/>
              </a:rPr>
              <a:t> </a:t>
            </a:r>
            <a:r>
              <a:rPr lang="da-DK" b="1" dirty="0" smtClean="0">
                <a:solidFill>
                  <a:schemeClr val="tx1">
                    <a:tint val="75000"/>
                  </a:schemeClr>
                </a:solidFill>
              </a:rPr>
              <a:t>” fra 2001 .</a:t>
            </a:r>
          </a:p>
          <a:p>
            <a:pPr marL="0" marR="0" lvl="0" indent="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da-DK" sz="18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xmlns="" val="25560905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pic>
        <p:nvPicPr>
          <p:cNvPr id="13" name="Billede 12" descr="1000636_939784302777070_5944561949453570892_n.jpg"/>
          <p:cNvPicPr>
            <a:picLocks noChangeAspect="1"/>
          </p:cNvPicPr>
          <p:nvPr/>
        </p:nvPicPr>
        <p:blipFill>
          <a:blip r:embed="rId4" cstate="print"/>
          <a:stretch>
            <a:fillRect/>
          </a:stretch>
        </p:blipFill>
        <p:spPr>
          <a:xfrm>
            <a:off x="611560" y="2132856"/>
            <a:ext cx="4143885" cy="3600000"/>
          </a:xfrm>
          <a:prstGeom prst="rect">
            <a:avLst/>
          </a:prstGeom>
        </p:spPr>
      </p:pic>
      <p:sp>
        <p:nvSpPr>
          <p:cNvPr id="14" name="Tekstboks 13"/>
          <p:cNvSpPr txBox="1"/>
          <p:nvPr/>
        </p:nvSpPr>
        <p:spPr>
          <a:xfrm>
            <a:off x="5076056" y="2204864"/>
            <a:ext cx="3744416" cy="923330"/>
          </a:xfrm>
          <a:prstGeom prst="rect">
            <a:avLst/>
          </a:prstGeom>
          <a:noFill/>
        </p:spPr>
        <p:txBody>
          <a:bodyPr wrap="square" rtlCol="0">
            <a:spAutoFit/>
          </a:bodyPr>
          <a:lstStyle/>
          <a:p>
            <a:r>
              <a:rPr lang="da-DK" dirty="0" smtClean="0"/>
              <a:t>Tak for denne gang</a:t>
            </a:r>
          </a:p>
          <a:p>
            <a:endParaRPr lang="da-DK" dirty="0" smtClean="0"/>
          </a:p>
          <a:p>
            <a:endParaRPr lang="da-DK" dirty="0"/>
          </a:p>
        </p:txBody>
      </p:sp>
      <p:sp>
        <p:nvSpPr>
          <p:cNvPr id="16" name="Rektangel 15"/>
          <p:cNvSpPr/>
          <p:nvPr/>
        </p:nvSpPr>
        <p:spPr>
          <a:xfrm>
            <a:off x="308040" y="318031"/>
            <a:ext cx="6712232" cy="584775"/>
          </a:xfrm>
          <a:prstGeom prst="rect">
            <a:avLst/>
          </a:prstGeom>
        </p:spPr>
        <p:txBody>
          <a:bodyPr wrap="square">
            <a:spAutoFit/>
          </a:bodyPr>
          <a:lstStyle/>
          <a:p>
            <a:pPr marL="342900" indent="-342900"/>
            <a:r>
              <a:rPr lang="da-DK" sz="3200" dirty="0" smtClean="0">
                <a:solidFill>
                  <a:schemeClr val="bg1">
                    <a:lumMod val="65000"/>
                  </a:schemeClr>
                </a:solidFill>
              </a:rPr>
              <a:t>Tak</a:t>
            </a:r>
            <a:endParaRPr lang="da-DK" sz="3200" dirty="0">
              <a:solidFill>
                <a:schemeClr val="bg1">
                  <a:lumMod val="65000"/>
                </a:schemeClr>
              </a:solidFill>
            </a:endParaRPr>
          </a:p>
        </p:txBody>
      </p:sp>
    </p:spTree>
    <p:extLst>
      <p:ext uri="{BB962C8B-B14F-4D97-AF65-F5344CB8AC3E}">
        <p14:creationId xmlns:p14="http://schemas.microsoft.com/office/powerpoint/2010/main" xmlns="" val="4198889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
        <p:nvSpPr>
          <p:cNvPr id="7" name="Rektangel 6"/>
          <p:cNvSpPr/>
          <p:nvPr/>
        </p:nvSpPr>
        <p:spPr>
          <a:xfrm>
            <a:off x="308040" y="318031"/>
            <a:ext cx="2254335" cy="584775"/>
          </a:xfrm>
          <a:prstGeom prst="rect">
            <a:avLst/>
          </a:prstGeom>
        </p:spPr>
        <p:txBody>
          <a:bodyPr wrap="none">
            <a:spAutoFit/>
          </a:bodyPr>
          <a:lstStyle/>
          <a:p>
            <a:pPr marL="342900" indent="-342900"/>
            <a:r>
              <a:rPr lang="da-DK" sz="3200" b="1" dirty="0" smtClean="0">
                <a:solidFill>
                  <a:schemeClr val="bg1">
                    <a:lumMod val="65000"/>
                  </a:schemeClr>
                </a:solidFill>
              </a:rPr>
              <a:t>Nye klubber</a:t>
            </a:r>
            <a:endParaRPr lang="da-DK" sz="3200" b="1" dirty="0">
              <a:solidFill>
                <a:schemeClr val="bg1">
                  <a:lumMod val="65000"/>
                </a:schemeClr>
              </a:solidFill>
            </a:endParaRPr>
          </a:p>
        </p:txBody>
      </p:sp>
      <p:sp>
        <p:nvSpPr>
          <p:cNvPr id="4" name="Tekstboks 3"/>
          <p:cNvSpPr txBox="1"/>
          <p:nvPr/>
        </p:nvSpPr>
        <p:spPr>
          <a:xfrm>
            <a:off x="438918" y="1556792"/>
            <a:ext cx="8686042" cy="5509200"/>
          </a:xfrm>
          <a:prstGeom prst="rect">
            <a:avLst/>
          </a:prstGeom>
          <a:noFill/>
        </p:spPr>
        <p:txBody>
          <a:bodyPr wrap="square" rtlCol="0">
            <a:spAutoFit/>
          </a:bodyPr>
          <a:lstStyle/>
          <a:p>
            <a:pPr marL="285750" indent="-285750">
              <a:buFont typeface="Arial" charset="0"/>
              <a:buChar char="•"/>
            </a:pPr>
            <a:r>
              <a:rPr lang="da-DK" sz="2800" dirty="0" smtClean="0"/>
              <a:t>KIF Fægtning </a:t>
            </a:r>
            <a:r>
              <a:rPr lang="da-DK" sz="2800" dirty="0" err="1" smtClean="0"/>
              <a:t>-Kværkeby</a:t>
            </a:r>
            <a:r>
              <a:rPr lang="da-DK" sz="2800" dirty="0" smtClean="0"/>
              <a:t> IF (sept. 2015)</a:t>
            </a:r>
          </a:p>
          <a:p>
            <a:pPr marL="285750" indent="-285750">
              <a:buFont typeface="Arial" charset="0"/>
              <a:buChar char="•"/>
            </a:pPr>
            <a:r>
              <a:rPr lang="da-DK" sz="2800" dirty="0" smtClean="0"/>
              <a:t>Rødovre Fægteklub (nov. 2015 - projekt)</a:t>
            </a:r>
          </a:p>
          <a:p>
            <a:pPr marL="285750" indent="-285750">
              <a:buFont typeface="Arial" charset="0"/>
              <a:buChar char="•"/>
            </a:pPr>
            <a:r>
              <a:rPr lang="da-DK" sz="2800" dirty="0" smtClean="0"/>
              <a:t>Taastrup Fægteklub</a:t>
            </a:r>
            <a:r>
              <a:rPr lang="da-DK" sz="2800" dirty="0"/>
              <a:t> </a:t>
            </a:r>
            <a:r>
              <a:rPr lang="da-DK" sz="2800" dirty="0" smtClean="0"/>
              <a:t>(nov. 2015 -projekt)</a:t>
            </a:r>
          </a:p>
          <a:p>
            <a:pPr marL="285750" indent="-285750"/>
            <a:endParaRPr lang="da-DK" sz="2800" dirty="0" smtClean="0"/>
          </a:p>
          <a:p>
            <a:pPr marL="285750" indent="-285750">
              <a:buFont typeface="Arial" charset="0"/>
              <a:buChar char="•"/>
            </a:pPr>
            <a:r>
              <a:rPr lang="da-DK" sz="2800" dirty="0" smtClean="0"/>
              <a:t>Sorø Akademis Fægteklub (jan. 2016)</a:t>
            </a:r>
          </a:p>
          <a:p>
            <a:pPr marL="285750" indent="-285750">
              <a:buFont typeface="Arial" charset="0"/>
              <a:buChar char="•"/>
            </a:pPr>
            <a:r>
              <a:rPr lang="da-DK" sz="2800" dirty="0" smtClean="0"/>
              <a:t>Vejle Fægteklub (april 2016)</a:t>
            </a:r>
          </a:p>
          <a:p>
            <a:pPr marL="285750" indent="-285750">
              <a:buFont typeface="Arial" charset="0"/>
              <a:buChar char="•"/>
            </a:pPr>
            <a:endParaRPr lang="da-DK" sz="2800" dirty="0" smtClean="0"/>
          </a:p>
          <a:p>
            <a:pPr marL="285750" indent="-285750"/>
            <a:r>
              <a:rPr lang="da-DK" sz="2800" b="1" dirty="0" smtClean="0"/>
              <a:t>Desværre også: Lukkede klubber i 2015</a:t>
            </a:r>
          </a:p>
          <a:p>
            <a:pPr marL="285750" indent="-285750">
              <a:buFont typeface="Arial" pitchFamily="34" charset="0"/>
              <a:buChar char="•"/>
            </a:pPr>
            <a:r>
              <a:rPr lang="da-DK" sz="2800" dirty="0" smtClean="0"/>
              <a:t>Samsø</a:t>
            </a:r>
          </a:p>
          <a:p>
            <a:pPr marL="285750" indent="-285750">
              <a:buFont typeface="Arial" pitchFamily="34" charset="0"/>
              <a:buChar char="•"/>
            </a:pPr>
            <a:r>
              <a:rPr lang="da-DK" sz="2800" dirty="0" smtClean="0"/>
              <a:t>Ringkøbing</a:t>
            </a:r>
          </a:p>
          <a:p>
            <a:endParaRPr lang="da-DK" sz="2400" dirty="0"/>
          </a:p>
          <a:p>
            <a:endParaRPr lang="da-DK" sz="2400" dirty="0" smtClean="0"/>
          </a:p>
          <a:p>
            <a:endParaRPr lang="da-DK" sz="2400" dirty="0"/>
          </a:p>
        </p:txBody>
      </p:sp>
    </p:spTree>
    <p:extLst>
      <p:ext uri="{BB962C8B-B14F-4D97-AF65-F5344CB8AC3E}">
        <p14:creationId xmlns:p14="http://schemas.microsoft.com/office/powerpoint/2010/main" xmlns="" val="2626598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
        <p:nvSpPr>
          <p:cNvPr id="7" name="Rektangel 6"/>
          <p:cNvSpPr/>
          <p:nvPr/>
        </p:nvSpPr>
        <p:spPr>
          <a:xfrm>
            <a:off x="308040" y="318031"/>
            <a:ext cx="1442639" cy="584775"/>
          </a:xfrm>
          <a:prstGeom prst="rect">
            <a:avLst/>
          </a:prstGeom>
        </p:spPr>
        <p:txBody>
          <a:bodyPr wrap="none">
            <a:spAutoFit/>
          </a:bodyPr>
          <a:lstStyle/>
          <a:p>
            <a:pPr marL="342900" indent="-342900"/>
            <a:r>
              <a:rPr lang="da-DK" sz="3200" dirty="0" smtClean="0">
                <a:solidFill>
                  <a:schemeClr val="bg1">
                    <a:lumMod val="65000"/>
                  </a:schemeClr>
                </a:solidFill>
              </a:rPr>
              <a:t>EFC/FIE</a:t>
            </a:r>
            <a:endParaRPr lang="da-DK" sz="3200" dirty="0">
              <a:solidFill>
                <a:schemeClr val="bg1">
                  <a:lumMod val="65000"/>
                </a:schemeClr>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536" y="1700808"/>
            <a:ext cx="3219619" cy="44260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ktangel 1"/>
          <p:cNvSpPr/>
          <p:nvPr/>
        </p:nvSpPr>
        <p:spPr>
          <a:xfrm>
            <a:off x="3964641" y="1628800"/>
            <a:ext cx="3365473" cy="1384995"/>
          </a:xfrm>
          <a:prstGeom prst="rect">
            <a:avLst/>
          </a:prstGeom>
        </p:spPr>
        <p:txBody>
          <a:bodyPr wrap="none">
            <a:spAutoFit/>
          </a:bodyPr>
          <a:lstStyle/>
          <a:p>
            <a:r>
              <a:rPr lang="da-DK" sz="2800" b="1" dirty="0" err="1"/>
              <a:t>František</a:t>
            </a:r>
            <a:r>
              <a:rPr lang="da-DK" sz="2800" b="1" dirty="0"/>
              <a:t> </a:t>
            </a:r>
            <a:r>
              <a:rPr lang="da-DK" sz="2800" b="1" dirty="0" err="1"/>
              <a:t>Janda</a:t>
            </a:r>
            <a:r>
              <a:rPr lang="da-DK" sz="2800" b="1" dirty="0"/>
              <a:t>, </a:t>
            </a:r>
            <a:endParaRPr lang="da-DK" sz="2800" b="1" dirty="0" smtClean="0"/>
          </a:p>
          <a:p>
            <a:r>
              <a:rPr lang="da-DK" sz="2800" b="1" dirty="0" err="1" smtClean="0"/>
              <a:t>EFC's</a:t>
            </a:r>
            <a:r>
              <a:rPr lang="da-DK" sz="2800" b="1" dirty="0" smtClean="0"/>
              <a:t> præsident, </a:t>
            </a:r>
          </a:p>
          <a:p>
            <a:r>
              <a:rPr lang="da-DK" sz="2800" b="1" dirty="0" smtClean="0"/>
              <a:t>døde november 2015</a:t>
            </a:r>
            <a:endParaRPr lang="da-DK" sz="2800" dirty="0"/>
          </a:p>
        </p:txBody>
      </p:sp>
    </p:spTree>
    <p:extLst>
      <p:ext uri="{BB962C8B-B14F-4D97-AF65-F5344CB8AC3E}">
        <p14:creationId xmlns:p14="http://schemas.microsoft.com/office/powerpoint/2010/main" xmlns="" val="456138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
        <p:nvSpPr>
          <p:cNvPr id="7" name="Rektangel 6"/>
          <p:cNvSpPr/>
          <p:nvPr/>
        </p:nvSpPr>
        <p:spPr>
          <a:xfrm>
            <a:off x="308040" y="318031"/>
            <a:ext cx="4266489" cy="584775"/>
          </a:xfrm>
          <a:prstGeom prst="rect">
            <a:avLst/>
          </a:prstGeom>
        </p:spPr>
        <p:txBody>
          <a:bodyPr wrap="none">
            <a:spAutoFit/>
          </a:bodyPr>
          <a:lstStyle/>
          <a:p>
            <a:pPr marL="342900" indent="-342900"/>
            <a:r>
              <a:rPr lang="da-DK" sz="3200" b="1" dirty="0" smtClean="0">
                <a:solidFill>
                  <a:schemeClr val="bg1">
                    <a:lumMod val="65000"/>
                  </a:schemeClr>
                </a:solidFill>
              </a:rPr>
              <a:t>DIF – ny fordelingsnøgle</a:t>
            </a:r>
            <a:endParaRPr lang="da-DK" sz="3200" b="1" dirty="0">
              <a:solidFill>
                <a:schemeClr val="bg1">
                  <a:lumMod val="65000"/>
                </a:schemeClr>
              </a:solidFill>
            </a:endParaRPr>
          </a:p>
        </p:txBody>
      </p:sp>
      <p:sp>
        <p:nvSpPr>
          <p:cNvPr id="2" name="Tekstboks 1"/>
          <p:cNvSpPr txBox="1"/>
          <p:nvPr/>
        </p:nvSpPr>
        <p:spPr>
          <a:xfrm>
            <a:off x="306944" y="1398714"/>
            <a:ext cx="8728456" cy="5509200"/>
          </a:xfrm>
          <a:prstGeom prst="rect">
            <a:avLst/>
          </a:prstGeom>
          <a:noFill/>
        </p:spPr>
        <p:txBody>
          <a:bodyPr wrap="square" rtlCol="0">
            <a:spAutoFit/>
          </a:bodyPr>
          <a:lstStyle/>
          <a:p>
            <a:endParaRPr lang="da-DK" sz="3200" dirty="0" smtClean="0"/>
          </a:p>
          <a:p>
            <a:r>
              <a:rPr lang="da-DK" sz="3200" dirty="0" smtClean="0"/>
              <a:t>Strategiske udviklingsaftaler</a:t>
            </a:r>
          </a:p>
          <a:p>
            <a:endParaRPr lang="da-DK" sz="3200" dirty="0" smtClean="0"/>
          </a:p>
          <a:p>
            <a:r>
              <a:rPr lang="da-DK" sz="3200" dirty="0" smtClean="0"/>
              <a:t>Der kommer en proces om at udvikle strategiplaner.</a:t>
            </a:r>
          </a:p>
          <a:p>
            <a:endParaRPr lang="da-DK" sz="3200" dirty="0"/>
          </a:p>
          <a:p>
            <a:r>
              <a:rPr lang="da-DK" sz="3200" dirty="0" smtClean="0"/>
              <a:t>I teorien er vi helt frie til at lave, hvad vi mener udvikler DIF, forbundet og dansk fægtning bedst. </a:t>
            </a:r>
          </a:p>
          <a:p>
            <a:endParaRPr lang="da-DK" sz="3200" dirty="0"/>
          </a:p>
          <a:p>
            <a:r>
              <a:rPr lang="da-DK" sz="3200" dirty="0" smtClean="0"/>
              <a:t>(husk DIF’s politiske program) </a:t>
            </a:r>
          </a:p>
          <a:p>
            <a:endParaRPr lang="da-DK" sz="3200" dirty="0"/>
          </a:p>
          <a:p>
            <a:endParaRPr lang="da-DK" sz="3200" dirty="0" smtClean="0"/>
          </a:p>
        </p:txBody>
      </p:sp>
      <p:sp>
        <p:nvSpPr>
          <p:cNvPr id="4" name="Rektangel 3"/>
          <p:cNvSpPr/>
          <p:nvPr/>
        </p:nvSpPr>
        <p:spPr>
          <a:xfrm rot="331023">
            <a:off x="5724128" y="1556792"/>
            <a:ext cx="2802699" cy="10772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da-DK" sz="3200" dirty="0"/>
              <a:t>Mere idræt for pengene </a:t>
            </a:r>
          </a:p>
        </p:txBody>
      </p:sp>
      <p:sp>
        <p:nvSpPr>
          <p:cNvPr id="5" name="Tekstboks 4"/>
          <p:cNvSpPr txBox="1"/>
          <p:nvPr/>
        </p:nvSpPr>
        <p:spPr>
          <a:xfrm rot="21315124">
            <a:off x="5680528" y="5066165"/>
            <a:ext cx="3059832" cy="95410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da-DK" sz="2800" dirty="0" smtClean="0"/>
              <a:t>2016-2017</a:t>
            </a:r>
          </a:p>
          <a:p>
            <a:pPr algn="ctr"/>
            <a:r>
              <a:rPr lang="da-DK" sz="2800" dirty="0" smtClean="0"/>
              <a:t>overgangsordning</a:t>
            </a:r>
            <a:endParaRPr lang="da-DK" sz="2800" dirty="0"/>
          </a:p>
        </p:txBody>
      </p:sp>
    </p:spTree>
    <p:extLst>
      <p:ext uri="{BB962C8B-B14F-4D97-AF65-F5344CB8AC3E}">
        <p14:creationId xmlns:p14="http://schemas.microsoft.com/office/powerpoint/2010/main" xmlns="" val="2215571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0" y="0"/>
            <a:ext cx="9144000" cy="11247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descr="DFF-RGB (8)"/>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08304" y="144016"/>
            <a:ext cx="1619672" cy="717363"/>
          </a:xfrm>
          <a:prstGeom prst="rect">
            <a:avLst/>
          </a:prstGeom>
          <a:noFill/>
          <a:ln>
            <a:noFill/>
          </a:ln>
        </p:spPr>
      </p:pic>
      <p:sp>
        <p:nvSpPr>
          <p:cNvPr id="7" name="Rektangel 6"/>
          <p:cNvSpPr/>
          <p:nvPr/>
        </p:nvSpPr>
        <p:spPr>
          <a:xfrm>
            <a:off x="308040" y="318031"/>
            <a:ext cx="1941172" cy="584775"/>
          </a:xfrm>
          <a:prstGeom prst="rect">
            <a:avLst/>
          </a:prstGeom>
        </p:spPr>
        <p:txBody>
          <a:bodyPr wrap="none">
            <a:spAutoFit/>
          </a:bodyPr>
          <a:lstStyle/>
          <a:p>
            <a:pPr marL="342900" indent="-342900"/>
            <a:r>
              <a:rPr lang="da-DK" sz="3200" b="1" dirty="0">
                <a:solidFill>
                  <a:schemeClr val="bg1">
                    <a:lumMod val="65000"/>
                  </a:schemeClr>
                </a:solidFill>
              </a:rPr>
              <a:t>Fremtiden</a:t>
            </a:r>
          </a:p>
        </p:txBody>
      </p:sp>
      <p:sp>
        <p:nvSpPr>
          <p:cNvPr id="8" name="Tekstboks 7"/>
          <p:cNvSpPr txBox="1"/>
          <p:nvPr/>
        </p:nvSpPr>
        <p:spPr>
          <a:xfrm>
            <a:off x="324704" y="1628800"/>
            <a:ext cx="8728456" cy="2062103"/>
          </a:xfrm>
          <a:prstGeom prst="rect">
            <a:avLst/>
          </a:prstGeom>
          <a:noFill/>
        </p:spPr>
        <p:txBody>
          <a:bodyPr wrap="square" rtlCol="0">
            <a:spAutoFit/>
          </a:bodyPr>
          <a:lstStyle/>
          <a:p>
            <a:r>
              <a:rPr lang="da-DK" sz="3200" dirty="0" smtClean="0"/>
              <a:t>Strategiske udviklingsaftale 2017</a:t>
            </a:r>
          </a:p>
          <a:p>
            <a:r>
              <a:rPr lang="da-DK" sz="3200" dirty="0" smtClean="0"/>
              <a:t>Involveringsmøder 2016-2017</a:t>
            </a:r>
          </a:p>
          <a:p>
            <a:endParaRPr lang="da-DK" sz="3200" dirty="0"/>
          </a:p>
          <a:p>
            <a:endParaRPr lang="da-DK" sz="3200" dirty="0" smtClean="0"/>
          </a:p>
        </p:txBody>
      </p:sp>
      <p:sp>
        <p:nvSpPr>
          <p:cNvPr id="2" name="Rektangel 1"/>
          <p:cNvSpPr/>
          <p:nvPr/>
        </p:nvSpPr>
        <p:spPr>
          <a:xfrm>
            <a:off x="308040" y="2852936"/>
            <a:ext cx="403244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smtClean="0"/>
              <a:t>Opbygge økonomisk fundament (uden om DIF)  </a:t>
            </a:r>
            <a:endParaRPr lang="da-DK" sz="2800" dirty="0"/>
          </a:p>
        </p:txBody>
      </p:sp>
      <p:sp>
        <p:nvSpPr>
          <p:cNvPr id="9" name="Rektangel 8"/>
          <p:cNvSpPr/>
          <p:nvPr/>
        </p:nvSpPr>
        <p:spPr>
          <a:xfrm>
            <a:off x="4788024" y="2852936"/>
            <a:ext cx="403244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smtClean="0"/>
              <a:t>Mere end 2000 medlemmer</a:t>
            </a:r>
            <a:endParaRPr lang="da-DK" sz="2800" dirty="0"/>
          </a:p>
        </p:txBody>
      </p:sp>
      <p:sp>
        <p:nvSpPr>
          <p:cNvPr id="10" name="Rektangel 9"/>
          <p:cNvSpPr/>
          <p:nvPr/>
        </p:nvSpPr>
        <p:spPr>
          <a:xfrm>
            <a:off x="307936" y="4013448"/>
            <a:ext cx="403244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smtClean="0"/>
              <a:t>Fremme samarbejde mellem klubber</a:t>
            </a:r>
            <a:endParaRPr lang="da-DK" sz="2800" dirty="0"/>
          </a:p>
        </p:txBody>
      </p:sp>
      <p:sp>
        <p:nvSpPr>
          <p:cNvPr id="11" name="Rektangel 10"/>
          <p:cNvSpPr/>
          <p:nvPr/>
        </p:nvSpPr>
        <p:spPr>
          <a:xfrm>
            <a:off x="4788024" y="4013448"/>
            <a:ext cx="403244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smtClean="0"/>
              <a:t>Sikre muligheder for alle</a:t>
            </a:r>
          </a:p>
          <a:p>
            <a:pPr algn="ctr"/>
            <a:r>
              <a:rPr lang="da-DK" sz="2800" dirty="0" smtClean="0"/>
              <a:t>Elitefægtning </a:t>
            </a:r>
            <a:endParaRPr lang="da-DK" sz="2800" dirty="0"/>
          </a:p>
        </p:txBody>
      </p:sp>
      <p:sp>
        <p:nvSpPr>
          <p:cNvPr id="12" name="Rektangel 11"/>
          <p:cNvSpPr/>
          <p:nvPr/>
        </p:nvSpPr>
        <p:spPr>
          <a:xfrm>
            <a:off x="324704" y="5185360"/>
            <a:ext cx="403244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smtClean="0"/>
              <a:t>Attraktive stævner &amp; lejre</a:t>
            </a:r>
            <a:endParaRPr lang="da-DK" sz="2800" dirty="0"/>
          </a:p>
        </p:txBody>
      </p:sp>
      <p:sp>
        <p:nvSpPr>
          <p:cNvPr id="13" name="Rektangel 12"/>
          <p:cNvSpPr/>
          <p:nvPr/>
        </p:nvSpPr>
        <p:spPr>
          <a:xfrm>
            <a:off x="4788024" y="5185360"/>
            <a:ext cx="403244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800" dirty="0" smtClean="0"/>
              <a:t>Fastholde og udbygge frivillige i DFF</a:t>
            </a:r>
            <a:endParaRPr lang="da-DK" sz="2800" dirty="0"/>
          </a:p>
        </p:txBody>
      </p:sp>
    </p:spTree>
    <p:extLst>
      <p:ext uri="{BB962C8B-B14F-4D97-AF65-F5344CB8AC3E}">
        <p14:creationId xmlns:p14="http://schemas.microsoft.com/office/powerpoint/2010/main" xmlns="" val="2626598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8745</TotalTime>
  <Words>2529</Words>
  <Application>Microsoft Office PowerPoint</Application>
  <PresentationFormat>Skærmshow (4:3)</PresentationFormat>
  <Paragraphs>535</Paragraphs>
  <Slides>57</Slides>
  <Notes>56</Notes>
  <HiddenSlides>0</HiddenSlides>
  <MMClips>0</MMClips>
  <ScaleCrop>false</ScaleCrop>
  <HeadingPairs>
    <vt:vector size="4" baseType="variant">
      <vt:variant>
        <vt:lpstr>Tema</vt:lpstr>
      </vt:variant>
      <vt:variant>
        <vt:i4>1</vt:i4>
      </vt:variant>
      <vt:variant>
        <vt:lpstr>Diastitler</vt:lpstr>
      </vt:variant>
      <vt:variant>
        <vt:i4>57</vt:i4>
      </vt:variant>
    </vt:vector>
  </HeadingPairs>
  <TitlesOfParts>
    <vt:vector size="58" baseType="lpstr">
      <vt:lpstr>Kontortema</vt:lpstr>
      <vt:lpstr>Dias nummer 1</vt:lpstr>
      <vt:lpstr>Dias nummer 2</vt:lpstr>
      <vt:lpstr>Dias nummer 3</vt:lpstr>
      <vt:lpstr>Dias nummer 4</vt:lpstr>
      <vt:lpstr>Dias nummer 5</vt:lpstr>
      <vt:lpstr>Dias nummer 6</vt:lpstr>
      <vt:lpstr>Dias nummer 7</vt:lpstr>
      <vt:lpstr>Dias nummer 8</vt:lpstr>
      <vt:lpstr>Dias nummer 9</vt:lpstr>
      <vt:lpstr>Dias nummer 10</vt:lpstr>
      <vt:lpstr>Dias nummer 11</vt:lpstr>
      <vt:lpstr>Dias nummer 12</vt:lpstr>
      <vt:lpstr>Dias nummer 13</vt:lpstr>
      <vt:lpstr>Dias nummer 14</vt:lpstr>
      <vt:lpstr>Dias nummer 15</vt:lpstr>
      <vt:lpstr>Dias nummer 16</vt:lpstr>
      <vt:lpstr>Dias nummer 17</vt:lpstr>
      <vt:lpstr>Dias nummer 18</vt:lpstr>
      <vt:lpstr>Dias nummer 19</vt:lpstr>
      <vt:lpstr>Dias nummer 20</vt:lpstr>
      <vt:lpstr>Dias nummer 21</vt:lpstr>
      <vt:lpstr>Dias nummer 22</vt:lpstr>
      <vt:lpstr>Dias nummer 23</vt:lpstr>
      <vt:lpstr>Dias nummer 24</vt:lpstr>
      <vt:lpstr>Dias nummer 25</vt:lpstr>
      <vt:lpstr>Dias nummer 26</vt:lpstr>
      <vt:lpstr>Dias nummer 27</vt:lpstr>
      <vt:lpstr>Dias nummer 28</vt:lpstr>
      <vt:lpstr>Dias nummer 29</vt:lpstr>
      <vt:lpstr>Dias nummer 30</vt:lpstr>
      <vt:lpstr>Dias nummer 31</vt:lpstr>
      <vt:lpstr>Dias nummer 32</vt:lpstr>
      <vt:lpstr>Dias nummer 33</vt:lpstr>
      <vt:lpstr>Dias nummer 34</vt:lpstr>
      <vt:lpstr>Dias nummer 35</vt:lpstr>
      <vt:lpstr>Dias nummer 36</vt:lpstr>
      <vt:lpstr>Dias nummer 37</vt:lpstr>
      <vt:lpstr>Dias nummer 38</vt:lpstr>
      <vt:lpstr>Dias nummer 39</vt:lpstr>
      <vt:lpstr>Dias nummer 40</vt:lpstr>
      <vt:lpstr>Dias nummer 41</vt:lpstr>
      <vt:lpstr>Dias nummer 42</vt:lpstr>
      <vt:lpstr>Dias nummer 43</vt:lpstr>
      <vt:lpstr>Dias nummer 44</vt:lpstr>
      <vt:lpstr>Dias nummer 45</vt:lpstr>
      <vt:lpstr>Dias nummer 46</vt:lpstr>
      <vt:lpstr>Dias nummer 47</vt:lpstr>
      <vt:lpstr>Dias nummer 48</vt:lpstr>
      <vt:lpstr>Dias nummer 49</vt:lpstr>
      <vt:lpstr>Opvarmning 5 min.:</vt:lpstr>
      <vt:lpstr>Dias nummer 51</vt:lpstr>
      <vt:lpstr>To og to: 10 min. Hvad har vi prøvet, hvad virker, hvilke 2 ting vil jeg anbefale andre klubber?</vt:lpstr>
      <vt:lpstr>Dias nummer 53</vt:lpstr>
      <vt:lpstr>Dias nummer 54</vt:lpstr>
      <vt:lpstr>Dias nummer 55</vt:lpstr>
      <vt:lpstr> </vt:lpstr>
      <vt:lpstr>Dias nummer 57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Bog U 2011</dc:title>
  <dc:creator>Karoline Grum-Schwensen</dc:creator>
  <cp:lastModifiedBy>Martin</cp:lastModifiedBy>
  <cp:revision>232</cp:revision>
  <dcterms:created xsi:type="dcterms:W3CDTF">2012-04-09T09:20:12Z</dcterms:created>
  <dcterms:modified xsi:type="dcterms:W3CDTF">2016-05-14T14:10:29Z</dcterms:modified>
</cp:coreProperties>
</file>