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3" r:id="rId2"/>
    <p:sldId id="291" r:id="rId3"/>
    <p:sldId id="319" r:id="rId4"/>
    <p:sldId id="294" r:id="rId5"/>
    <p:sldId id="381" r:id="rId6"/>
    <p:sldId id="296" r:id="rId7"/>
    <p:sldId id="307" r:id="rId8"/>
    <p:sldId id="305" r:id="rId9"/>
    <p:sldId id="364" r:id="rId10"/>
    <p:sldId id="389" r:id="rId11"/>
    <p:sldId id="363" r:id="rId12"/>
    <p:sldId id="388" r:id="rId13"/>
    <p:sldId id="390" r:id="rId14"/>
    <p:sldId id="308" r:id="rId15"/>
    <p:sldId id="265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12" r:id="rId25"/>
    <p:sldId id="409" r:id="rId26"/>
    <p:sldId id="410" r:id="rId27"/>
    <p:sldId id="411" r:id="rId28"/>
    <p:sldId id="256" r:id="rId29"/>
    <p:sldId id="343" r:id="rId30"/>
    <p:sldId id="384" r:id="rId31"/>
    <p:sldId id="383" r:id="rId32"/>
    <p:sldId id="268" r:id="rId33"/>
    <p:sldId id="342" r:id="rId34"/>
    <p:sldId id="382" r:id="rId35"/>
    <p:sldId id="270" r:id="rId36"/>
    <p:sldId id="274" r:id="rId37"/>
    <p:sldId id="386" r:id="rId38"/>
    <p:sldId id="385" r:id="rId39"/>
    <p:sldId id="269" r:id="rId40"/>
    <p:sldId id="284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68" r:id="rId53"/>
    <p:sldId id="360" r:id="rId54"/>
    <p:sldId id="387" r:id="rId55"/>
    <p:sldId id="361" r:id="rId5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49" autoAdjust="0"/>
    <p:restoredTop sz="94676" autoAdjust="0"/>
  </p:normalViewPr>
  <p:slideViewPr>
    <p:cSldViewPr>
      <p:cViewPr>
        <p:scale>
          <a:sx n="94" d="100"/>
          <a:sy n="94" d="100"/>
        </p:scale>
        <p:origin x="-116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C1E52-1D89-4DC6-B227-C4B81434CD9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D97B137A-0F31-4872-9F85-C69CAFB28716}">
      <dgm:prSet custT="1"/>
      <dgm:spPr/>
      <dgm:t>
        <a:bodyPr/>
        <a:lstStyle/>
        <a:p>
          <a:pPr rtl="0"/>
          <a:r>
            <a:rPr lang="da-DK" sz="3200" dirty="0" smtClean="0"/>
            <a:t>Klubbernes behov</a:t>
          </a:r>
          <a:endParaRPr lang="da-DK" sz="3200" dirty="0"/>
        </a:p>
      </dgm:t>
    </dgm:pt>
    <dgm:pt modelId="{35F6643D-7A99-40ED-9B2E-0168A7129A67}" type="parTrans" cxnId="{1858B199-870A-4D06-8BC6-EE7C1C5CBBAC}">
      <dgm:prSet/>
      <dgm:spPr/>
      <dgm:t>
        <a:bodyPr/>
        <a:lstStyle/>
        <a:p>
          <a:endParaRPr lang="da-DK" sz="2800"/>
        </a:p>
      </dgm:t>
    </dgm:pt>
    <dgm:pt modelId="{19693777-89DF-4FBA-BF44-ADBCF509A81D}" type="sibTrans" cxnId="{1858B199-870A-4D06-8BC6-EE7C1C5CBBAC}">
      <dgm:prSet/>
      <dgm:spPr/>
      <dgm:t>
        <a:bodyPr/>
        <a:lstStyle/>
        <a:p>
          <a:endParaRPr lang="da-DK" sz="2800"/>
        </a:p>
      </dgm:t>
    </dgm:pt>
    <dgm:pt modelId="{94DEAF41-684D-465F-816A-BCC7D14B20E7}">
      <dgm:prSet custT="1"/>
      <dgm:spPr/>
      <dgm:t>
        <a:bodyPr/>
        <a:lstStyle/>
        <a:p>
          <a:pPr rtl="0"/>
          <a:r>
            <a:rPr lang="da-DK" sz="3200" smtClean="0"/>
            <a:t>Fægternes behov</a:t>
          </a:r>
          <a:endParaRPr lang="da-DK" sz="3200"/>
        </a:p>
      </dgm:t>
    </dgm:pt>
    <dgm:pt modelId="{F966E520-1739-4853-BDE1-29C351DC7238}" type="parTrans" cxnId="{9263847F-AAD0-45FD-A430-3A61BC180072}">
      <dgm:prSet/>
      <dgm:spPr/>
      <dgm:t>
        <a:bodyPr/>
        <a:lstStyle/>
        <a:p>
          <a:endParaRPr lang="da-DK" sz="2800"/>
        </a:p>
      </dgm:t>
    </dgm:pt>
    <dgm:pt modelId="{07C6267D-4233-4BFA-BFA5-08F02705057F}" type="sibTrans" cxnId="{9263847F-AAD0-45FD-A430-3A61BC180072}">
      <dgm:prSet/>
      <dgm:spPr/>
      <dgm:t>
        <a:bodyPr/>
        <a:lstStyle/>
        <a:p>
          <a:endParaRPr lang="da-DK" sz="2800"/>
        </a:p>
      </dgm:t>
    </dgm:pt>
    <dgm:pt modelId="{20B979FA-51AA-40EE-8798-985E87D9438E}">
      <dgm:prSet custT="1"/>
      <dgm:spPr/>
      <dgm:t>
        <a:bodyPr/>
        <a:lstStyle/>
        <a:p>
          <a:pPr rtl="0"/>
          <a:r>
            <a:rPr lang="da-DK" sz="3200" dirty="0" smtClean="0"/>
            <a:t>        </a:t>
          </a:r>
          <a:r>
            <a:rPr lang="da-DK" sz="3200" dirty="0" err="1" smtClean="0"/>
            <a:t>Teamdanmark</a:t>
          </a:r>
          <a:endParaRPr lang="da-DK" sz="3200" dirty="0"/>
        </a:p>
      </dgm:t>
    </dgm:pt>
    <dgm:pt modelId="{C317AAD5-0051-4AC8-A2C9-9017628EDFB3}" type="parTrans" cxnId="{2D072A46-6FE3-43CF-AD2A-65D2AB4A2AF6}">
      <dgm:prSet/>
      <dgm:spPr/>
      <dgm:t>
        <a:bodyPr/>
        <a:lstStyle/>
        <a:p>
          <a:endParaRPr lang="da-DK" sz="2800"/>
        </a:p>
      </dgm:t>
    </dgm:pt>
    <dgm:pt modelId="{1D44EE33-D022-4764-A53C-D8B26C53401C}" type="sibTrans" cxnId="{2D072A46-6FE3-43CF-AD2A-65D2AB4A2AF6}">
      <dgm:prSet/>
      <dgm:spPr/>
      <dgm:t>
        <a:bodyPr/>
        <a:lstStyle/>
        <a:p>
          <a:endParaRPr lang="da-DK" sz="2800"/>
        </a:p>
      </dgm:t>
    </dgm:pt>
    <dgm:pt modelId="{CAB4FE4D-6D55-4056-8BF4-FB6838731901}">
      <dgm:prSet custT="1"/>
      <dgm:spPr/>
      <dgm:t>
        <a:bodyPr/>
        <a:lstStyle/>
        <a:p>
          <a:pPr rtl="0"/>
          <a:r>
            <a:rPr lang="da-DK" sz="3200" dirty="0" smtClean="0">
              <a:solidFill>
                <a:srgbClr val="FF0000"/>
              </a:solidFill>
            </a:rPr>
            <a:t>DIF</a:t>
          </a:r>
          <a:endParaRPr lang="da-DK" sz="3200" dirty="0">
            <a:solidFill>
              <a:srgbClr val="FF0000"/>
            </a:solidFill>
          </a:endParaRPr>
        </a:p>
      </dgm:t>
    </dgm:pt>
    <dgm:pt modelId="{4E9202F1-17F0-44BE-B666-4CFCA5AE87CF}" type="parTrans" cxnId="{E17E8F66-680D-4EAD-967D-13CA17E1A48C}">
      <dgm:prSet/>
      <dgm:spPr/>
      <dgm:t>
        <a:bodyPr/>
        <a:lstStyle/>
        <a:p>
          <a:endParaRPr lang="da-DK" sz="2800"/>
        </a:p>
      </dgm:t>
    </dgm:pt>
    <dgm:pt modelId="{AFE1288F-7960-4C36-ACE0-E6054FA2B308}" type="sibTrans" cxnId="{E17E8F66-680D-4EAD-967D-13CA17E1A48C}">
      <dgm:prSet/>
      <dgm:spPr/>
      <dgm:t>
        <a:bodyPr/>
        <a:lstStyle/>
        <a:p>
          <a:endParaRPr lang="da-DK" sz="2800"/>
        </a:p>
      </dgm:t>
    </dgm:pt>
    <dgm:pt modelId="{B042A7C8-1D86-4D48-8FC2-0623B077FF5F}">
      <dgm:prSet custT="1"/>
      <dgm:spPr/>
      <dgm:t>
        <a:bodyPr/>
        <a:lstStyle/>
        <a:p>
          <a:pPr rtl="0"/>
          <a:r>
            <a:rPr lang="da-DK" sz="3200" smtClean="0"/>
            <a:t>EFC</a:t>
          </a:r>
          <a:endParaRPr lang="da-DK" sz="3200"/>
        </a:p>
      </dgm:t>
    </dgm:pt>
    <dgm:pt modelId="{6BCB8DB4-A024-4597-8CC5-760FCCDE0910}" type="parTrans" cxnId="{F1C13936-78BC-40D8-BC25-B46969CE252C}">
      <dgm:prSet/>
      <dgm:spPr/>
      <dgm:t>
        <a:bodyPr/>
        <a:lstStyle/>
        <a:p>
          <a:endParaRPr lang="da-DK" sz="2800"/>
        </a:p>
      </dgm:t>
    </dgm:pt>
    <dgm:pt modelId="{2AECB32B-0E38-4690-926F-94D89CD3830F}" type="sibTrans" cxnId="{F1C13936-78BC-40D8-BC25-B46969CE252C}">
      <dgm:prSet/>
      <dgm:spPr/>
      <dgm:t>
        <a:bodyPr/>
        <a:lstStyle/>
        <a:p>
          <a:endParaRPr lang="da-DK" sz="2800"/>
        </a:p>
      </dgm:t>
    </dgm:pt>
    <dgm:pt modelId="{60548977-EF33-4C52-A15C-FC1EE00E49DD}">
      <dgm:prSet custT="1"/>
      <dgm:spPr/>
      <dgm:t>
        <a:bodyPr/>
        <a:lstStyle/>
        <a:p>
          <a:pPr rtl="0"/>
          <a:r>
            <a:rPr lang="da-DK" sz="3200" smtClean="0"/>
            <a:t>FIE</a:t>
          </a:r>
          <a:endParaRPr lang="da-DK" sz="3200"/>
        </a:p>
      </dgm:t>
    </dgm:pt>
    <dgm:pt modelId="{5B1A387A-A324-49B0-A811-0170FB366A68}" type="parTrans" cxnId="{68E11495-7D95-4106-B986-7203B0B58F2D}">
      <dgm:prSet/>
      <dgm:spPr/>
      <dgm:t>
        <a:bodyPr/>
        <a:lstStyle/>
        <a:p>
          <a:endParaRPr lang="da-DK" sz="2800"/>
        </a:p>
      </dgm:t>
    </dgm:pt>
    <dgm:pt modelId="{5C153139-7962-459A-BE2E-E57F82E5C9F0}" type="sibTrans" cxnId="{68E11495-7D95-4106-B986-7203B0B58F2D}">
      <dgm:prSet/>
      <dgm:spPr/>
      <dgm:t>
        <a:bodyPr/>
        <a:lstStyle/>
        <a:p>
          <a:endParaRPr lang="da-DK" sz="2800"/>
        </a:p>
      </dgm:t>
    </dgm:pt>
    <dgm:pt modelId="{27F3A5A0-A664-473D-AC73-6306D0CCA0FB}">
      <dgm:prSet custT="1"/>
      <dgm:spPr/>
      <dgm:t>
        <a:bodyPr/>
        <a:lstStyle/>
        <a:p>
          <a:pPr rtl="0"/>
          <a:r>
            <a:rPr lang="da-DK" sz="3200" dirty="0" smtClean="0"/>
            <a:t>Nordiske Fægteunion</a:t>
          </a:r>
          <a:endParaRPr lang="da-DK" sz="3200" dirty="0"/>
        </a:p>
      </dgm:t>
    </dgm:pt>
    <dgm:pt modelId="{19AB7E11-BE09-4223-9BAF-B674DF48B0E0}" type="parTrans" cxnId="{A2EA0D92-4FE8-4B58-8440-9C7F24D8987A}">
      <dgm:prSet/>
      <dgm:spPr/>
      <dgm:t>
        <a:bodyPr/>
        <a:lstStyle/>
        <a:p>
          <a:endParaRPr lang="da-DK" sz="2800"/>
        </a:p>
      </dgm:t>
    </dgm:pt>
    <dgm:pt modelId="{FF33F8A3-9BC2-4DA2-B6CE-040758DD32F9}" type="sibTrans" cxnId="{A2EA0D92-4FE8-4B58-8440-9C7F24D8987A}">
      <dgm:prSet/>
      <dgm:spPr/>
      <dgm:t>
        <a:bodyPr/>
        <a:lstStyle/>
        <a:p>
          <a:endParaRPr lang="da-DK" sz="2800"/>
        </a:p>
      </dgm:t>
    </dgm:pt>
    <dgm:pt modelId="{FB0EEA73-BA62-4CFF-B50F-E2788B15CCD4}" type="pres">
      <dgm:prSet presAssocID="{CB5C1E52-1D89-4DC6-B227-C4B81434CD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524F7AB3-4A7F-459D-AB04-F25D140B81E9}" type="pres">
      <dgm:prSet presAssocID="{D97B137A-0F31-4872-9F85-C69CAFB28716}" presName="circ1" presStyleLbl="vennNode1" presStyleIdx="0" presStyleCnt="7"/>
      <dgm:spPr/>
    </dgm:pt>
    <dgm:pt modelId="{E6312A2F-8ED3-47FE-A1A6-066EA85A7B59}" type="pres">
      <dgm:prSet presAssocID="{D97B137A-0F31-4872-9F85-C69CAFB287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C8D2CC8-2A0A-4761-A7DA-AFE103AA1A54}" type="pres">
      <dgm:prSet presAssocID="{94DEAF41-684D-465F-816A-BCC7D14B20E7}" presName="circ2" presStyleLbl="vennNode1" presStyleIdx="1" presStyleCnt="7"/>
      <dgm:spPr/>
    </dgm:pt>
    <dgm:pt modelId="{2CD85E0C-47CB-449B-BAEF-A93439073F49}" type="pres">
      <dgm:prSet presAssocID="{94DEAF41-684D-465F-816A-BCC7D14B20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A6FFC04-89A0-457A-AB5D-2A667BDC1633}" type="pres">
      <dgm:prSet presAssocID="{20B979FA-51AA-40EE-8798-985E87D9438E}" presName="circ3" presStyleLbl="vennNode1" presStyleIdx="2" presStyleCnt="7"/>
      <dgm:spPr/>
    </dgm:pt>
    <dgm:pt modelId="{160008B3-62F3-4F8A-9FEB-62438D3914CA}" type="pres">
      <dgm:prSet presAssocID="{20B979FA-51AA-40EE-8798-985E87D9438E}" presName="circ3Tx" presStyleLbl="revTx" presStyleIdx="0" presStyleCnt="0" custScaleX="2098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B858AAA-BEB2-42AE-95F0-596DBA7590F2}" type="pres">
      <dgm:prSet presAssocID="{CAB4FE4D-6D55-4056-8BF4-FB6838731901}" presName="circ4" presStyleLbl="vennNode1" presStyleIdx="3" presStyleCnt="7"/>
      <dgm:spPr/>
    </dgm:pt>
    <dgm:pt modelId="{BA52BB9D-E416-4CC6-95E7-F820133EEAE9}" type="pres">
      <dgm:prSet presAssocID="{CAB4FE4D-6D55-4056-8BF4-FB683873190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A1EAE9E-E00F-4B0C-8BF6-531BA1CF6A81}" type="pres">
      <dgm:prSet presAssocID="{B042A7C8-1D86-4D48-8FC2-0623B077FF5F}" presName="circ5" presStyleLbl="vennNode1" presStyleIdx="4" presStyleCnt="7"/>
      <dgm:spPr/>
    </dgm:pt>
    <dgm:pt modelId="{6584C4A7-78ED-4F49-9057-848F1FD64A5F}" type="pres">
      <dgm:prSet presAssocID="{B042A7C8-1D86-4D48-8FC2-0623B077FF5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4628C19-A8DE-4BC1-A50C-AFB1C556AF06}" type="pres">
      <dgm:prSet presAssocID="{60548977-EF33-4C52-A15C-FC1EE00E49DD}" presName="circ6" presStyleLbl="vennNode1" presStyleIdx="5" presStyleCnt="7"/>
      <dgm:spPr/>
    </dgm:pt>
    <dgm:pt modelId="{709256BD-0545-44D1-B4D5-235165C9D20A}" type="pres">
      <dgm:prSet presAssocID="{60548977-EF33-4C52-A15C-FC1EE00E49DD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AC14C89-6546-4AA4-9C96-8481A757B126}" type="pres">
      <dgm:prSet presAssocID="{27F3A5A0-A664-473D-AC73-6306D0CCA0FB}" presName="circ7" presStyleLbl="vennNode1" presStyleIdx="6" presStyleCnt="7"/>
      <dgm:spPr/>
    </dgm:pt>
    <dgm:pt modelId="{4726F723-869F-46D2-A881-2147FB87340C}" type="pres">
      <dgm:prSet presAssocID="{27F3A5A0-A664-473D-AC73-6306D0CCA0FB}" presName="circ7Tx" presStyleLbl="revTx" presStyleIdx="0" presStyleCnt="0" custScaleX="1400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263847F-AAD0-45FD-A430-3A61BC180072}" srcId="{CB5C1E52-1D89-4DC6-B227-C4B81434CD90}" destId="{94DEAF41-684D-465F-816A-BCC7D14B20E7}" srcOrd="1" destOrd="0" parTransId="{F966E520-1739-4853-BDE1-29C351DC7238}" sibTransId="{07C6267D-4233-4BFA-BFA5-08F02705057F}"/>
    <dgm:cxn modelId="{1B637E89-92CC-4583-B2B2-9EB660C6D579}" type="presOf" srcId="{CB5C1E52-1D89-4DC6-B227-C4B81434CD90}" destId="{FB0EEA73-BA62-4CFF-B50F-E2788B15CCD4}" srcOrd="0" destOrd="0" presId="urn:microsoft.com/office/officeart/2005/8/layout/venn1"/>
    <dgm:cxn modelId="{1858B199-870A-4D06-8BC6-EE7C1C5CBBAC}" srcId="{CB5C1E52-1D89-4DC6-B227-C4B81434CD90}" destId="{D97B137A-0F31-4872-9F85-C69CAFB28716}" srcOrd="0" destOrd="0" parTransId="{35F6643D-7A99-40ED-9B2E-0168A7129A67}" sibTransId="{19693777-89DF-4FBA-BF44-ADBCF509A81D}"/>
    <dgm:cxn modelId="{E17E8F66-680D-4EAD-967D-13CA17E1A48C}" srcId="{CB5C1E52-1D89-4DC6-B227-C4B81434CD90}" destId="{CAB4FE4D-6D55-4056-8BF4-FB6838731901}" srcOrd="3" destOrd="0" parTransId="{4E9202F1-17F0-44BE-B666-4CFCA5AE87CF}" sibTransId="{AFE1288F-7960-4C36-ACE0-E6054FA2B308}"/>
    <dgm:cxn modelId="{F1C13936-78BC-40D8-BC25-B46969CE252C}" srcId="{CB5C1E52-1D89-4DC6-B227-C4B81434CD90}" destId="{B042A7C8-1D86-4D48-8FC2-0623B077FF5F}" srcOrd="4" destOrd="0" parTransId="{6BCB8DB4-A024-4597-8CC5-760FCCDE0910}" sibTransId="{2AECB32B-0E38-4690-926F-94D89CD3830F}"/>
    <dgm:cxn modelId="{9D0D4170-2452-414C-BDF4-9836970EFA6F}" type="presOf" srcId="{94DEAF41-684D-465F-816A-BCC7D14B20E7}" destId="{2CD85E0C-47CB-449B-BAEF-A93439073F49}" srcOrd="0" destOrd="0" presId="urn:microsoft.com/office/officeart/2005/8/layout/venn1"/>
    <dgm:cxn modelId="{AC872830-CCE8-4BB1-8246-6AB210E7A6D0}" type="presOf" srcId="{CAB4FE4D-6D55-4056-8BF4-FB6838731901}" destId="{BA52BB9D-E416-4CC6-95E7-F820133EEAE9}" srcOrd="0" destOrd="0" presId="urn:microsoft.com/office/officeart/2005/8/layout/venn1"/>
    <dgm:cxn modelId="{545B5A42-2759-48EE-9889-2D29703FAB82}" type="presOf" srcId="{D97B137A-0F31-4872-9F85-C69CAFB28716}" destId="{E6312A2F-8ED3-47FE-A1A6-066EA85A7B59}" srcOrd="0" destOrd="0" presId="urn:microsoft.com/office/officeart/2005/8/layout/venn1"/>
    <dgm:cxn modelId="{72A3CA9B-F40D-4AF6-9342-E6CE3AFF6F96}" type="presOf" srcId="{60548977-EF33-4C52-A15C-FC1EE00E49DD}" destId="{709256BD-0545-44D1-B4D5-235165C9D20A}" srcOrd="0" destOrd="0" presId="urn:microsoft.com/office/officeart/2005/8/layout/venn1"/>
    <dgm:cxn modelId="{68E11495-7D95-4106-B986-7203B0B58F2D}" srcId="{CB5C1E52-1D89-4DC6-B227-C4B81434CD90}" destId="{60548977-EF33-4C52-A15C-FC1EE00E49DD}" srcOrd="5" destOrd="0" parTransId="{5B1A387A-A324-49B0-A811-0170FB366A68}" sibTransId="{5C153139-7962-459A-BE2E-E57F82E5C9F0}"/>
    <dgm:cxn modelId="{7DE6F155-695E-48BF-99D0-554B174CB94C}" type="presOf" srcId="{27F3A5A0-A664-473D-AC73-6306D0CCA0FB}" destId="{4726F723-869F-46D2-A881-2147FB87340C}" srcOrd="0" destOrd="0" presId="urn:microsoft.com/office/officeart/2005/8/layout/venn1"/>
    <dgm:cxn modelId="{A2EA0D92-4FE8-4B58-8440-9C7F24D8987A}" srcId="{CB5C1E52-1D89-4DC6-B227-C4B81434CD90}" destId="{27F3A5A0-A664-473D-AC73-6306D0CCA0FB}" srcOrd="6" destOrd="0" parTransId="{19AB7E11-BE09-4223-9BAF-B674DF48B0E0}" sibTransId="{FF33F8A3-9BC2-4DA2-B6CE-040758DD32F9}"/>
    <dgm:cxn modelId="{2EBEB495-8722-43D9-99E5-EA12DE2EB4AA}" type="presOf" srcId="{B042A7C8-1D86-4D48-8FC2-0623B077FF5F}" destId="{6584C4A7-78ED-4F49-9057-848F1FD64A5F}" srcOrd="0" destOrd="0" presId="urn:microsoft.com/office/officeart/2005/8/layout/venn1"/>
    <dgm:cxn modelId="{2D072A46-6FE3-43CF-AD2A-65D2AB4A2AF6}" srcId="{CB5C1E52-1D89-4DC6-B227-C4B81434CD90}" destId="{20B979FA-51AA-40EE-8798-985E87D9438E}" srcOrd="2" destOrd="0" parTransId="{C317AAD5-0051-4AC8-A2C9-9017628EDFB3}" sibTransId="{1D44EE33-D022-4764-A53C-D8B26C53401C}"/>
    <dgm:cxn modelId="{E1F52CFE-C298-404E-96F5-10406C5D2D45}" type="presOf" srcId="{20B979FA-51AA-40EE-8798-985E87D9438E}" destId="{160008B3-62F3-4F8A-9FEB-62438D3914CA}" srcOrd="0" destOrd="0" presId="urn:microsoft.com/office/officeart/2005/8/layout/venn1"/>
    <dgm:cxn modelId="{21ABC037-58DD-4E2D-AF84-33D0A88EF80D}" type="presParOf" srcId="{FB0EEA73-BA62-4CFF-B50F-E2788B15CCD4}" destId="{524F7AB3-4A7F-459D-AB04-F25D140B81E9}" srcOrd="0" destOrd="0" presId="urn:microsoft.com/office/officeart/2005/8/layout/venn1"/>
    <dgm:cxn modelId="{4BE30038-31DD-43E0-8359-DDC96C59F613}" type="presParOf" srcId="{FB0EEA73-BA62-4CFF-B50F-E2788B15CCD4}" destId="{E6312A2F-8ED3-47FE-A1A6-066EA85A7B59}" srcOrd="1" destOrd="0" presId="urn:microsoft.com/office/officeart/2005/8/layout/venn1"/>
    <dgm:cxn modelId="{AE88CAFD-6B7D-4103-BA46-55BDEB61C06F}" type="presParOf" srcId="{FB0EEA73-BA62-4CFF-B50F-E2788B15CCD4}" destId="{FC8D2CC8-2A0A-4761-A7DA-AFE103AA1A54}" srcOrd="2" destOrd="0" presId="urn:microsoft.com/office/officeart/2005/8/layout/venn1"/>
    <dgm:cxn modelId="{8E29460C-7FA3-40F2-B5C2-6E1ED942FDA2}" type="presParOf" srcId="{FB0EEA73-BA62-4CFF-B50F-E2788B15CCD4}" destId="{2CD85E0C-47CB-449B-BAEF-A93439073F49}" srcOrd="3" destOrd="0" presId="urn:microsoft.com/office/officeart/2005/8/layout/venn1"/>
    <dgm:cxn modelId="{83D572EB-159F-44A5-915A-B220DC6E5C92}" type="presParOf" srcId="{FB0EEA73-BA62-4CFF-B50F-E2788B15CCD4}" destId="{1A6FFC04-89A0-457A-AB5D-2A667BDC1633}" srcOrd="4" destOrd="0" presId="urn:microsoft.com/office/officeart/2005/8/layout/venn1"/>
    <dgm:cxn modelId="{0A08D0F2-6F1A-41A5-ACEB-A647211D6885}" type="presParOf" srcId="{FB0EEA73-BA62-4CFF-B50F-E2788B15CCD4}" destId="{160008B3-62F3-4F8A-9FEB-62438D3914CA}" srcOrd="5" destOrd="0" presId="urn:microsoft.com/office/officeart/2005/8/layout/venn1"/>
    <dgm:cxn modelId="{4E608A93-18C9-4037-904D-37C14285EADD}" type="presParOf" srcId="{FB0EEA73-BA62-4CFF-B50F-E2788B15CCD4}" destId="{9B858AAA-BEB2-42AE-95F0-596DBA7590F2}" srcOrd="6" destOrd="0" presId="urn:microsoft.com/office/officeart/2005/8/layout/venn1"/>
    <dgm:cxn modelId="{6B65250A-6C00-4BC9-801F-45F2524C426E}" type="presParOf" srcId="{FB0EEA73-BA62-4CFF-B50F-E2788B15CCD4}" destId="{BA52BB9D-E416-4CC6-95E7-F820133EEAE9}" srcOrd="7" destOrd="0" presId="urn:microsoft.com/office/officeart/2005/8/layout/venn1"/>
    <dgm:cxn modelId="{C9532AAD-3720-4069-81A7-0CA12556B8FF}" type="presParOf" srcId="{FB0EEA73-BA62-4CFF-B50F-E2788B15CCD4}" destId="{3A1EAE9E-E00F-4B0C-8BF6-531BA1CF6A81}" srcOrd="8" destOrd="0" presId="urn:microsoft.com/office/officeart/2005/8/layout/venn1"/>
    <dgm:cxn modelId="{B86121A3-9F56-4896-A56C-03EF4A972E12}" type="presParOf" srcId="{FB0EEA73-BA62-4CFF-B50F-E2788B15CCD4}" destId="{6584C4A7-78ED-4F49-9057-848F1FD64A5F}" srcOrd="9" destOrd="0" presId="urn:microsoft.com/office/officeart/2005/8/layout/venn1"/>
    <dgm:cxn modelId="{565462DF-8322-43D7-B3B2-D678364F5A14}" type="presParOf" srcId="{FB0EEA73-BA62-4CFF-B50F-E2788B15CCD4}" destId="{44628C19-A8DE-4BC1-A50C-AFB1C556AF06}" srcOrd="10" destOrd="0" presId="urn:microsoft.com/office/officeart/2005/8/layout/venn1"/>
    <dgm:cxn modelId="{53226484-DB4B-4EEC-B957-D4963D66857C}" type="presParOf" srcId="{FB0EEA73-BA62-4CFF-B50F-E2788B15CCD4}" destId="{709256BD-0545-44D1-B4D5-235165C9D20A}" srcOrd="11" destOrd="0" presId="urn:microsoft.com/office/officeart/2005/8/layout/venn1"/>
    <dgm:cxn modelId="{884ECA6E-5D7E-4BA4-B239-305E9A0FA8B4}" type="presParOf" srcId="{FB0EEA73-BA62-4CFF-B50F-E2788B15CCD4}" destId="{DAC14C89-6546-4AA4-9C96-8481A757B126}" srcOrd="12" destOrd="0" presId="urn:microsoft.com/office/officeart/2005/8/layout/venn1"/>
    <dgm:cxn modelId="{97AC0613-6A0B-491B-B980-A872CC65E64C}" type="presParOf" srcId="{FB0EEA73-BA62-4CFF-B50F-E2788B15CCD4}" destId="{4726F723-869F-46D2-A881-2147FB87340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270C9-3A0C-40A6-8ADB-E65B24250A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481C513-3FDE-4D1B-8EF0-D9EF0F8BB290}">
      <dgm:prSet custT="1"/>
      <dgm:spPr/>
      <dgm:t>
        <a:bodyPr/>
        <a:lstStyle/>
        <a:p>
          <a:pPr rtl="0"/>
          <a:r>
            <a:rPr lang="da-DK" sz="1800" dirty="0" err="1" smtClean="0"/>
            <a:t>Arbejds-gruppe</a:t>
          </a:r>
          <a:endParaRPr lang="da-DK" sz="1800" dirty="0"/>
        </a:p>
      </dgm:t>
    </dgm:pt>
    <dgm:pt modelId="{1703B101-8768-4753-90E6-314382F3180C}" type="parTrans" cxnId="{8DAC7E9B-6504-43EA-AF0D-7806B39C1A4C}">
      <dgm:prSet/>
      <dgm:spPr/>
      <dgm:t>
        <a:bodyPr/>
        <a:lstStyle/>
        <a:p>
          <a:endParaRPr lang="da-DK" sz="2400"/>
        </a:p>
      </dgm:t>
    </dgm:pt>
    <dgm:pt modelId="{A0E16B77-513F-4B36-89A6-1F8A84427F6D}" type="sibTrans" cxnId="{8DAC7E9B-6504-43EA-AF0D-7806B39C1A4C}">
      <dgm:prSet/>
      <dgm:spPr/>
      <dgm:t>
        <a:bodyPr/>
        <a:lstStyle/>
        <a:p>
          <a:endParaRPr lang="da-DK" sz="2400"/>
        </a:p>
      </dgm:t>
    </dgm:pt>
    <dgm:pt modelId="{A2248AFF-EB4C-4ABE-BA03-56D80E1768BF}">
      <dgm:prSet custT="1"/>
      <dgm:spPr/>
      <dgm:t>
        <a:bodyPr/>
        <a:lstStyle/>
        <a:p>
          <a:pPr rtl="0"/>
          <a:r>
            <a:rPr lang="da-DK" sz="1800" smtClean="0"/>
            <a:t>Involveringsmøde </a:t>
          </a:r>
          <a:endParaRPr lang="da-DK" sz="1800"/>
        </a:p>
      </dgm:t>
    </dgm:pt>
    <dgm:pt modelId="{C1F2638E-813B-4F08-8A9D-46011618ECBA}" type="parTrans" cxnId="{3DF5715F-3C47-464A-AB83-7C3AF6CFDF12}">
      <dgm:prSet/>
      <dgm:spPr/>
      <dgm:t>
        <a:bodyPr/>
        <a:lstStyle/>
        <a:p>
          <a:endParaRPr lang="da-DK" sz="2400"/>
        </a:p>
      </dgm:t>
    </dgm:pt>
    <dgm:pt modelId="{E7C1B133-1032-4FA3-9811-8544E208BBCD}" type="sibTrans" cxnId="{3DF5715F-3C47-464A-AB83-7C3AF6CFDF12}">
      <dgm:prSet/>
      <dgm:spPr/>
      <dgm:t>
        <a:bodyPr/>
        <a:lstStyle/>
        <a:p>
          <a:endParaRPr lang="da-DK" sz="2400"/>
        </a:p>
      </dgm:t>
    </dgm:pt>
    <dgm:pt modelId="{35486B84-AAF3-4F67-994D-B6FDFFB41183}">
      <dgm:prSet custT="1"/>
      <dgm:spPr/>
      <dgm:t>
        <a:bodyPr/>
        <a:lstStyle/>
        <a:p>
          <a:pPr rtl="0"/>
          <a:r>
            <a:rPr lang="da-DK" sz="1800" smtClean="0"/>
            <a:t>Oplæg</a:t>
          </a:r>
          <a:endParaRPr lang="da-DK" sz="1800"/>
        </a:p>
      </dgm:t>
    </dgm:pt>
    <dgm:pt modelId="{0342CF52-1744-4255-B090-CF4B5F2ADC80}" type="parTrans" cxnId="{E0F7FAC4-D214-4065-8757-0365D4D62360}">
      <dgm:prSet/>
      <dgm:spPr/>
      <dgm:t>
        <a:bodyPr/>
        <a:lstStyle/>
        <a:p>
          <a:endParaRPr lang="da-DK" sz="2400"/>
        </a:p>
      </dgm:t>
    </dgm:pt>
    <dgm:pt modelId="{CFD08FAD-8825-4E4F-8891-943CA77E3D91}" type="sibTrans" cxnId="{E0F7FAC4-D214-4065-8757-0365D4D62360}">
      <dgm:prSet/>
      <dgm:spPr/>
      <dgm:t>
        <a:bodyPr/>
        <a:lstStyle/>
        <a:p>
          <a:endParaRPr lang="da-DK" sz="2400"/>
        </a:p>
      </dgm:t>
    </dgm:pt>
    <dgm:pt modelId="{E5B2F8F0-EEA4-4CCC-B7F7-CBA9F26887A5}">
      <dgm:prSet custT="1"/>
      <dgm:spPr/>
      <dgm:t>
        <a:bodyPr/>
        <a:lstStyle/>
        <a:p>
          <a:pPr rtl="0"/>
          <a:r>
            <a:rPr lang="da-DK" sz="1800" smtClean="0"/>
            <a:t>Høring</a:t>
          </a:r>
          <a:endParaRPr lang="da-DK" sz="1800"/>
        </a:p>
      </dgm:t>
    </dgm:pt>
    <dgm:pt modelId="{7A2267C9-B745-4156-A1BB-2FF8DA57E67B}" type="parTrans" cxnId="{03B9840B-C716-497D-BD1C-A082EE8F652A}">
      <dgm:prSet/>
      <dgm:spPr/>
      <dgm:t>
        <a:bodyPr/>
        <a:lstStyle/>
        <a:p>
          <a:endParaRPr lang="da-DK" sz="2400"/>
        </a:p>
      </dgm:t>
    </dgm:pt>
    <dgm:pt modelId="{010B3AEF-4C50-4377-ADE3-E3FB56B50110}" type="sibTrans" cxnId="{03B9840B-C716-497D-BD1C-A082EE8F652A}">
      <dgm:prSet/>
      <dgm:spPr/>
      <dgm:t>
        <a:bodyPr/>
        <a:lstStyle/>
        <a:p>
          <a:endParaRPr lang="da-DK" sz="2400"/>
        </a:p>
      </dgm:t>
    </dgm:pt>
    <dgm:pt modelId="{2DE5EE54-4A02-4DF7-BED0-B0AEDE816034}">
      <dgm:prSet custT="1"/>
      <dgm:spPr/>
      <dgm:t>
        <a:bodyPr/>
        <a:lstStyle/>
        <a:p>
          <a:pPr rtl="0"/>
          <a:r>
            <a:rPr lang="da-DK" sz="1800" smtClean="0"/>
            <a:t>Forslag</a:t>
          </a:r>
          <a:endParaRPr lang="da-DK" sz="1800"/>
        </a:p>
      </dgm:t>
    </dgm:pt>
    <dgm:pt modelId="{2775BC40-0DFE-4290-A1E0-7EAE24908E34}" type="parTrans" cxnId="{A3D776BA-6299-4F6B-AACF-EF0A7903179C}">
      <dgm:prSet/>
      <dgm:spPr/>
      <dgm:t>
        <a:bodyPr/>
        <a:lstStyle/>
        <a:p>
          <a:endParaRPr lang="da-DK" sz="2400"/>
        </a:p>
      </dgm:t>
    </dgm:pt>
    <dgm:pt modelId="{78CDAC17-912D-4416-9058-42DB922DE0A0}" type="sibTrans" cxnId="{A3D776BA-6299-4F6B-AACF-EF0A7903179C}">
      <dgm:prSet/>
      <dgm:spPr/>
      <dgm:t>
        <a:bodyPr/>
        <a:lstStyle/>
        <a:p>
          <a:endParaRPr lang="da-DK" sz="2400"/>
        </a:p>
      </dgm:t>
    </dgm:pt>
    <dgm:pt modelId="{BC5155B7-28BD-4E23-A5E7-D9E8B746E905}" type="pres">
      <dgm:prSet presAssocID="{173270C9-3A0C-40A6-8ADB-E65B24250A09}" presName="CompostProcess" presStyleCnt="0">
        <dgm:presLayoutVars>
          <dgm:dir/>
          <dgm:resizeHandles val="exact"/>
        </dgm:presLayoutVars>
      </dgm:prSet>
      <dgm:spPr/>
    </dgm:pt>
    <dgm:pt modelId="{E6D805EC-384D-4DC8-B74E-FBC8F5539C21}" type="pres">
      <dgm:prSet presAssocID="{173270C9-3A0C-40A6-8ADB-E65B24250A09}" presName="arrow" presStyleLbl="bgShp" presStyleIdx="0" presStyleCnt="1"/>
      <dgm:spPr/>
    </dgm:pt>
    <dgm:pt modelId="{7B5359D8-5FB1-445E-BD76-C6964A55DD35}" type="pres">
      <dgm:prSet presAssocID="{173270C9-3A0C-40A6-8ADB-E65B24250A09}" presName="linearProcess" presStyleCnt="0"/>
      <dgm:spPr/>
    </dgm:pt>
    <dgm:pt modelId="{451F062D-864D-4A08-9F2B-DFE3E0D94479}" type="pres">
      <dgm:prSet presAssocID="{3481C513-3FDE-4D1B-8EF0-D9EF0F8BB290}" presName="textNode" presStyleLbl="node1" presStyleIdx="0" presStyleCnt="5">
        <dgm:presLayoutVars>
          <dgm:bulletEnabled val="1"/>
        </dgm:presLayoutVars>
      </dgm:prSet>
      <dgm:spPr/>
    </dgm:pt>
    <dgm:pt modelId="{E3FC227F-7862-48E2-8899-81A5CC28C4C4}" type="pres">
      <dgm:prSet presAssocID="{A0E16B77-513F-4B36-89A6-1F8A84427F6D}" presName="sibTrans" presStyleCnt="0"/>
      <dgm:spPr/>
    </dgm:pt>
    <dgm:pt modelId="{A64A7C37-60C1-439C-AB01-8BC92BDD276A}" type="pres">
      <dgm:prSet presAssocID="{A2248AFF-EB4C-4ABE-BA03-56D80E1768BF}" presName="textNode" presStyleLbl="node1" presStyleIdx="1" presStyleCnt="5">
        <dgm:presLayoutVars>
          <dgm:bulletEnabled val="1"/>
        </dgm:presLayoutVars>
      </dgm:prSet>
      <dgm:spPr/>
    </dgm:pt>
    <dgm:pt modelId="{5C6B5F28-8AC0-4E65-99A5-D1026624CE25}" type="pres">
      <dgm:prSet presAssocID="{E7C1B133-1032-4FA3-9811-8544E208BBCD}" presName="sibTrans" presStyleCnt="0"/>
      <dgm:spPr/>
    </dgm:pt>
    <dgm:pt modelId="{D8355079-4488-4E8C-A3E6-E80999594B92}" type="pres">
      <dgm:prSet presAssocID="{35486B84-AAF3-4F67-994D-B6FDFFB41183}" presName="textNode" presStyleLbl="node1" presStyleIdx="2" presStyleCnt="5">
        <dgm:presLayoutVars>
          <dgm:bulletEnabled val="1"/>
        </dgm:presLayoutVars>
      </dgm:prSet>
      <dgm:spPr/>
    </dgm:pt>
    <dgm:pt modelId="{BA43536A-3307-4A46-A403-2CBDA17326AC}" type="pres">
      <dgm:prSet presAssocID="{CFD08FAD-8825-4E4F-8891-943CA77E3D91}" presName="sibTrans" presStyleCnt="0"/>
      <dgm:spPr/>
    </dgm:pt>
    <dgm:pt modelId="{C279ABD1-76FE-4E18-BDDF-F30A8CED8BAA}" type="pres">
      <dgm:prSet presAssocID="{E5B2F8F0-EEA4-4CCC-B7F7-CBA9F26887A5}" presName="textNode" presStyleLbl="node1" presStyleIdx="3" presStyleCnt="5">
        <dgm:presLayoutVars>
          <dgm:bulletEnabled val="1"/>
        </dgm:presLayoutVars>
      </dgm:prSet>
      <dgm:spPr/>
    </dgm:pt>
    <dgm:pt modelId="{BE8DE5EA-C740-47F6-9741-5B897E28A2AE}" type="pres">
      <dgm:prSet presAssocID="{010B3AEF-4C50-4377-ADE3-E3FB56B50110}" presName="sibTrans" presStyleCnt="0"/>
      <dgm:spPr/>
    </dgm:pt>
    <dgm:pt modelId="{B723F393-C198-47F6-A164-4EC80A9A7AEE}" type="pres">
      <dgm:prSet presAssocID="{2DE5EE54-4A02-4DF7-BED0-B0AEDE81603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DF5715F-3C47-464A-AB83-7C3AF6CFDF12}" srcId="{173270C9-3A0C-40A6-8ADB-E65B24250A09}" destId="{A2248AFF-EB4C-4ABE-BA03-56D80E1768BF}" srcOrd="1" destOrd="0" parTransId="{C1F2638E-813B-4F08-8A9D-46011618ECBA}" sibTransId="{E7C1B133-1032-4FA3-9811-8544E208BBCD}"/>
    <dgm:cxn modelId="{A3D776BA-6299-4F6B-AACF-EF0A7903179C}" srcId="{173270C9-3A0C-40A6-8ADB-E65B24250A09}" destId="{2DE5EE54-4A02-4DF7-BED0-B0AEDE816034}" srcOrd="4" destOrd="0" parTransId="{2775BC40-0DFE-4290-A1E0-7EAE24908E34}" sibTransId="{78CDAC17-912D-4416-9058-42DB922DE0A0}"/>
    <dgm:cxn modelId="{4F2F10F8-435A-4878-8840-066CB359DD46}" type="presOf" srcId="{2DE5EE54-4A02-4DF7-BED0-B0AEDE816034}" destId="{B723F393-C198-47F6-A164-4EC80A9A7AEE}" srcOrd="0" destOrd="0" presId="urn:microsoft.com/office/officeart/2005/8/layout/hProcess9"/>
    <dgm:cxn modelId="{03B9840B-C716-497D-BD1C-A082EE8F652A}" srcId="{173270C9-3A0C-40A6-8ADB-E65B24250A09}" destId="{E5B2F8F0-EEA4-4CCC-B7F7-CBA9F26887A5}" srcOrd="3" destOrd="0" parTransId="{7A2267C9-B745-4156-A1BB-2FF8DA57E67B}" sibTransId="{010B3AEF-4C50-4377-ADE3-E3FB56B50110}"/>
    <dgm:cxn modelId="{E0F7FAC4-D214-4065-8757-0365D4D62360}" srcId="{173270C9-3A0C-40A6-8ADB-E65B24250A09}" destId="{35486B84-AAF3-4F67-994D-B6FDFFB41183}" srcOrd="2" destOrd="0" parTransId="{0342CF52-1744-4255-B090-CF4B5F2ADC80}" sibTransId="{CFD08FAD-8825-4E4F-8891-943CA77E3D91}"/>
    <dgm:cxn modelId="{4CB1B829-BCCC-4B87-9EA5-41D4308A8528}" type="presOf" srcId="{35486B84-AAF3-4F67-994D-B6FDFFB41183}" destId="{D8355079-4488-4E8C-A3E6-E80999594B92}" srcOrd="0" destOrd="0" presId="urn:microsoft.com/office/officeart/2005/8/layout/hProcess9"/>
    <dgm:cxn modelId="{D2D419EB-96CB-4788-8A07-1708F9DC2581}" type="presOf" srcId="{173270C9-3A0C-40A6-8ADB-E65B24250A09}" destId="{BC5155B7-28BD-4E23-A5E7-D9E8B746E905}" srcOrd="0" destOrd="0" presId="urn:microsoft.com/office/officeart/2005/8/layout/hProcess9"/>
    <dgm:cxn modelId="{3AD4570F-1BE8-43BF-B8C3-F40C44A77346}" type="presOf" srcId="{E5B2F8F0-EEA4-4CCC-B7F7-CBA9F26887A5}" destId="{C279ABD1-76FE-4E18-BDDF-F30A8CED8BAA}" srcOrd="0" destOrd="0" presId="urn:microsoft.com/office/officeart/2005/8/layout/hProcess9"/>
    <dgm:cxn modelId="{3443FE97-3916-4F54-965C-E2E40BCCC80B}" type="presOf" srcId="{3481C513-3FDE-4D1B-8EF0-D9EF0F8BB290}" destId="{451F062D-864D-4A08-9F2B-DFE3E0D94479}" srcOrd="0" destOrd="0" presId="urn:microsoft.com/office/officeart/2005/8/layout/hProcess9"/>
    <dgm:cxn modelId="{F317B604-0853-476B-9FC7-5DCC1E514E39}" type="presOf" srcId="{A2248AFF-EB4C-4ABE-BA03-56D80E1768BF}" destId="{A64A7C37-60C1-439C-AB01-8BC92BDD276A}" srcOrd="0" destOrd="0" presId="urn:microsoft.com/office/officeart/2005/8/layout/hProcess9"/>
    <dgm:cxn modelId="{8DAC7E9B-6504-43EA-AF0D-7806B39C1A4C}" srcId="{173270C9-3A0C-40A6-8ADB-E65B24250A09}" destId="{3481C513-3FDE-4D1B-8EF0-D9EF0F8BB290}" srcOrd="0" destOrd="0" parTransId="{1703B101-8768-4753-90E6-314382F3180C}" sibTransId="{A0E16B77-513F-4B36-89A6-1F8A84427F6D}"/>
    <dgm:cxn modelId="{8E08C8E9-F804-4EDD-9CC5-FC6A11C26DBD}" type="presParOf" srcId="{BC5155B7-28BD-4E23-A5E7-D9E8B746E905}" destId="{E6D805EC-384D-4DC8-B74E-FBC8F5539C21}" srcOrd="0" destOrd="0" presId="urn:microsoft.com/office/officeart/2005/8/layout/hProcess9"/>
    <dgm:cxn modelId="{D6E29207-7C68-44AC-BC3A-78DDA037CE28}" type="presParOf" srcId="{BC5155B7-28BD-4E23-A5E7-D9E8B746E905}" destId="{7B5359D8-5FB1-445E-BD76-C6964A55DD35}" srcOrd="1" destOrd="0" presId="urn:microsoft.com/office/officeart/2005/8/layout/hProcess9"/>
    <dgm:cxn modelId="{9AFA22CC-2B91-42A8-BF8E-646AC1433458}" type="presParOf" srcId="{7B5359D8-5FB1-445E-BD76-C6964A55DD35}" destId="{451F062D-864D-4A08-9F2B-DFE3E0D94479}" srcOrd="0" destOrd="0" presId="urn:microsoft.com/office/officeart/2005/8/layout/hProcess9"/>
    <dgm:cxn modelId="{53C14A22-EE2B-4DE9-887D-B9145E9E864E}" type="presParOf" srcId="{7B5359D8-5FB1-445E-BD76-C6964A55DD35}" destId="{E3FC227F-7862-48E2-8899-81A5CC28C4C4}" srcOrd="1" destOrd="0" presId="urn:microsoft.com/office/officeart/2005/8/layout/hProcess9"/>
    <dgm:cxn modelId="{4D712388-C303-4899-925F-293FB004F173}" type="presParOf" srcId="{7B5359D8-5FB1-445E-BD76-C6964A55DD35}" destId="{A64A7C37-60C1-439C-AB01-8BC92BDD276A}" srcOrd="2" destOrd="0" presId="urn:microsoft.com/office/officeart/2005/8/layout/hProcess9"/>
    <dgm:cxn modelId="{FF42B624-5C71-4E79-94BC-6E17604F941E}" type="presParOf" srcId="{7B5359D8-5FB1-445E-BD76-C6964A55DD35}" destId="{5C6B5F28-8AC0-4E65-99A5-D1026624CE25}" srcOrd="3" destOrd="0" presId="urn:microsoft.com/office/officeart/2005/8/layout/hProcess9"/>
    <dgm:cxn modelId="{0373E751-C421-46FC-A134-00D94A85E696}" type="presParOf" srcId="{7B5359D8-5FB1-445E-BD76-C6964A55DD35}" destId="{D8355079-4488-4E8C-A3E6-E80999594B92}" srcOrd="4" destOrd="0" presId="urn:microsoft.com/office/officeart/2005/8/layout/hProcess9"/>
    <dgm:cxn modelId="{5E810FB7-BE44-4697-A96C-CA29E284A2A2}" type="presParOf" srcId="{7B5359D8-5FB1-445E-BD76-C6964A55DD35}" destId="{BA43536A-3307-4A46-A403-2CBDA17326AC}" srcOrd="5" destOrd="0" presId="urn:microsoft.com/office/officeart/2005/8/layout/hProcess9"/>
    <dgm:cxn modelId="{3B8951C6-28C0-4383-B617-BF543E85A244}" type="presParOf" srcId="{7B5359D8-5FB1-445E-BD76-C6964A55DD35}" destId="{C279ABD1-76FE-4E18-BDDF-F30A8CED8BAA}" srcOrd="6" destOrd="0" presId="urn:microsoft.com/office/officeart/2005/8/layout/hProcess9"/>
    <dgm:cxn modelId="{67059A2E-C280-4564-889E-024A3F0590E4}" type="presParOf" srcId="{7B5359D8-5FB1-445E-BD76-C6964A55DD35}" destId="{BE8DE5EA-C740-47F6-9741-5B897E28A2AE}" srcOrd="7" destOrd="0" presId="urn:microsoft.com/office/officeart/2005/8/layout/hProcess9"/>
    <dgm:cxn modelId="{D47DFBC5-F04F-4BB7-AF0C-DEC18D2586BB}" type="presParOf" srcId="{7B5359D8-5FB1-445E-BD76-C6964A55DD35}" destId="{B723F393-C198-47F6-A164-4EC80A9A7AE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F7AB3-4A7F-459D-AB04-F25D140B81E9}">
      <dsp:nvSpPr>
        <dsp:cNvPr id="0" name=""/>
        <dsp:cNvSpPr/>
      </dsp:nvSpPr>
      <dsp:spPr>
        <a:xfrm>
          <a:off x="3178131" y="1277266"/>
          <a:ext cx="1636265" cy="16364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312A2F-8ED3-47FE-A1A6-066EA85A7B59}">
      <dsp:nvSpPr>
        <dsp:cNvPr id="0" name=""/>
        <dsp:cNvSpPr/>
      </dsp:nvSpPr>
      <dsp:spPr>
        <a:xfrm>
          <a:off x="3058820" y="0"/>
          <a:ext cx="1874887" cy="10033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Klubbernes behov</a:t>
          </a:r>
          <a:endParaRPr lang="da-DK" sz="3200" kern="1200" dirty="0"/>
        </a:p>
      </dsp:txBody>
      <dsp:txXfrm>
        <a:off x="3058820" y="0"/>
        <a:ext cx="1874887" cy="1003351"/>
      </dsp:txXfrm>
    </dsp:sp>
    <dsp:sp modelId="{FC8D2CC8-2A0A-4761-A7DA-AFE103AA1A54}">
      <dsp:nvSpPr>
        <dsp:cNvPr id="0" name=""/>
        <dsp:cNvSpPr/>
      </dsp:nvSpPr>
      <dsp:spPr>
        <a:xfrm>
          <a:off x="3658102" y="1508037"/>
          <a:ext cx="1636265" cy="16364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D85E0C-47CB-449B-BAEF-A93439073F49}">
      <dsp:nvSpPr>
        <dsp:cNvPr id="0" name=""/>
        <dsp:cNvSpPr/>
      </dsp:nvSpPr>
      <dsp:spPr>
        <a:xfrm>
          <a:off x="5496174" y="953184"/>
          <a:ext cx="1772621" cy="11036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smtClean="0"/>
            <a:t>Fægternes behov</a:t>
          </a:r>
          <a:endParaRPr lang="da-DK" sz="3200" kern="1200"/>
        </a:p>
      </dsp:txBody>
      <dsp:txXfrm>
        <a:off x="5496174" y="953184"/>
        <a:ext cx="1772621" cy="1103686"/>
      </dsp:txXfrm>
    </dsp:sp>
    <dsp:sp modelId="{1A6FFC04-89A0-457A-AB5D-2A667BDC1633}">
      <dsp:nvSpPr>
        <dsp:cNvPr id="0" name=""/>
        <dsp:cNvSpPr/>
      </dsp:nvSpPr>
      <dsp:spPr>
        <a:xfrm>
          <a:off x="3776049" y="2027271"/>
          <a:ext cx="1636265" cy="16364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0008B3-62F3-4F8A-9FEB-62438D3914CA}">
      <dsp:nvSpPr>
        <dsp:cNvPr id="0" name=""/>
        <dsp:cNvSpPr/>
      </dsp:nvSpPr>
      <dsp:spPr>
        <a:xfrm>
          <a:off x="4712016" y="2357876"/>
          <a:ext cx="3647736" cy="11789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        </a:t>
          </a:r>
          <a:r>
            <a:rPr lang="da-DK" sz="3200" kern="1200" dirty="0" err="1" smtClean="0"/>
            <a:t>Teamdanmark</a:t>
          </a:r>
          <a:endParaRPr lang="da-DK" sz="3200" kern="1200" dirty="0"/>
        </a:p>
      </dsp:txBody>
      <dsp:txXfrm>
        <a:off x="4712016" y="2357876"/>
        <a:ext cx="3647736" cy="1178938"/>
      </dsp:txXfrm>
    </dsp:sp>
    <dsp:sp modelId="{9B858AAA-BEB2-42AE-95F0-596DBA7590F2}">
      <dsp:nvSpPr>
        <dsp:cNvPr id="0" name=""/>
        <dsp:cNvSpPr/>
      </dsp:nvSpPr>
      <dsp:spPr>
        <a:xfrm>
          <a:off x="3444024" y="2443662"/>
          <a:ext cx="1636265" cy="163646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52BB9D-E416-4CC6-95E7-F820133EEAE9}">
      <dsp:nvSpPr>
        <dsp:cNvPr id="0" name=""/>
        <dsp:cNvSpPr/>
      </dsp:nvSpPr>
      <dsp:spPr>
        <a:xfrm>
          <a:off x="4916663" y="3938155"/>
          <a:ext cx="1874887" cy="10786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>
              <a:solidFill>
                <a:srgbClr val="FF0000"/>
              </a:solidFill>
            </a:rPr>
            <a:t>DIF</a:t>
          </a:r>
          <a:endParaRPr lang="da-DK" sz="3200" kern="1200" dirty="0">
            <a:solidFill>
              <a:srgbClr val="FF0000"/>
            </a:solidFill>
          </a:endParaRPr>
        </a:p>
      </dsp:txBody>
      <dsp:txXfrm>
        <a:off x="4916663" y="3938155"/>
        <a:ext cx="1874887" cy="1078602"/>
      </dsp:txXfrm>
    </dsp:sp>
    <dsp:sp modelId="{3A1EAE9E-E00F-4B0C-8BF6-531BA1CF6A81}">
      <dsp:nvSpPr>
        <dsp:cNvPr id="0" name=""/>
        <dsp:cNvSpPr/>
      </dsp:nvSpPr>
      <dsp:spPr>
        <a:xfrm>
          <a:off x="2912237" y="2443662"/>
          <a:ext cx="1636265" cy="163646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84C4A7-78ED-4F49-9057-848F1FD64A5F}">
      <dsp:nvSpPr>
        <dsp:cNvPr id="0" name=""/>
        <dsp:cNvSpPr/>
      </dsp:nvSpPr>
      <dsp:spPr>
        <a:xfrm>
          <a:off x="1200976" y="3938155"/>
          <a:ext cx="1874887" cy="10786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smtClean="0"/>
            <a:t>EFC</a:t>
          </a:r>
          <a:endParaRPr lang="da-DK" sz="3200" kern="1200"/>
        </a:p>
      </dsp:txBody>
      <dsp:txXfrm>
        <a:off x="1200976" y="3938155"/>
        <a:ext cx="1874887" cy="1078602"/>
      </dsp:txXfrm>
    </dsp:sp>
    <dsp:sp modelId="{44628C19-A8DE-4BC1-A50C-AFB1C556AF06}">
      <dsp:nvSpPr>
        <dsp:cNvPr id="0" name=""/>
        <dsp:cNvSpPr/>
      </dsp:nvSpPr>
      <dsp:spPr>
        <a:xfrm>
          <a:off x="2580212" y="2027271"/>
          <a:ext cx="1636265" cy="16364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9256BD-0545-44D1-B4D5-235165C9D20A}">
      <dsp:nvSpPr>
        <dsp:cNvPr id="0" name=""/>
        <dsp:cNvSpPr/>
      </dsp:nvSpPr>
      <dsp:spPr>
        <a:xfrm>
          <a:off x="587376" y="2357876"/>
          <a:ext cx="1738532" cy="11789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smtClean="0"/>
            <a:t>FIE</a:t>
          </a:r>
          <a:endParaRPr lang="da-DK" sz="3200" kern="1200"/>
        </a:p>
      </dsp:txBody>
      <dsp:txXfrm>
        <a:off x="587376" y="2357876"/>
        <a:ext cx="1738532" cy="1178938"/>
      </dsp:txXfrm>
    </dsp:sp>
    <dsp:sp modelId="{DAC14C89-6546-4AA4-9C96-8481A757B126}">
      <dsp:nvSpPr>
        <dsp:cNvPr id="0" name=""/>
        <dsp:cNvSpPr/>
      </dsp:nvSpPr>
      <dsp:spPr>
        <a:xfrm>
          <a:off x="2698159" y="1508037"/>
          <a:ext cx="1636265" cy="16364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26F723-869F-46D2-A881-2147FB87340C}">
      <dsp:nvSpPr>
        <dsp:cNvPr id="0" name=""/>
        <dsp:cNvSpPr/>
      </dsp:nvSpPr>
      <dsp:spPr>
        <a:xfrm>
          <a:off x="368702" y="953184"/>
          <a:ext cx="2482680" cy="11036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Nordiske Fægteunion</a:t>
          </a:r>
          <a:endParaRPr lang="da-DK" sz="3200" kern="1200" dirty="0"/>
        </a:p>
      </dsp:txBody>
      <dsp:txXfrm>
        <a:off x="368702" y="953184"/>
        <a:ext cx="2482680" cy="1103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805EC-384D-4DC8-B74E-FBC8F5539C21}">
      <dsp:nvSpPr>
        <dsp:cNvPr id="0" name=""/>
        <dsp:cNvSpPr/>
      </dsp:nvSpPr>
      <dsp:spPr>
        <a:xfrm>
          <a:off x="629668" y="0"/>
          <a:ext cx="7136243" cy="30243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F062D-864D-4A08-9F2B-DFE3E0D94479}">
      <dsp:nvSpPr>
        <dsp:cNvPr id="0" name=""/>
        <dsp:cNvSpPr/>
      </dsp:nvSpPr>
      <dsp:spPr>
        <a:xfrm>
          <a:off x="2459" y="907300"/>
          <a:ext cx="1480704" cy="1209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err="1" smtClean="0"/>
            <a:t>Arbejds-gruppe</a:t>
          </a:r>
          <a:endParaRPr lang="da-DK" sz="1800" kern="1200" dirty="0"/>
        </a:p>
      </dsp:txBody>
      <dsp:txXfrm>
        <a:off x="61513" y="966354"/>
        <a:ext cx="1362596" cy="1091626"/>
      </dsp:txXfrm>
    </dsp:sp>
    <dsp:sp modelId="{A64A7C37-60C1-439C-AB01-8BC92BDD276A}">
      <dsp:nvSpPr>
        <dsp:cNvPr id="0" name=""/>
        <dsp:cNvSpPr/>
      </dsp:nvSpPr>
      <dsp:spPr>
        <a:xfrm>
          <a:off x="1729948" y="907300"/>
          <a:ext cx="1480704" cy="1209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smtClean="0"/>
            <a:t>Involveringsmøde </a:t>
          </a:r>
          <a:endParaRPr lang="da-DK" sz="1800" kern="1200"/>
        </a:p>
      </dsp:txBody>
      <dsp:txXfrm>
        <a:off x="1789002" y="966354"/>
        <a:ext cx="1362596" cy="1091626"/>
      </dsp:txXfrm>
    </dsp:sp>
    <dsp:sp modelId="{D8355079-4488-4E8C-A3E6-E80999594B92}">
      <dsp:nvSpPr>
        <dsp:cNvPr id="0" name=""/>
        <dsp:cNvSpPr/>
      </dsp:nvSpPr>
      <dsp:spPr>
        <a:xfrm>
          <a:off x="3457437" y="907300"/>
          <a:ext cx="1480704" cy="1209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smtClean="0"/>
            <a:t>Oplæg</a:t>
          </a:r>
          <a:endParaRPr lang="da-DK" sz="1800" kern="1200"/>
        </a:p>
      </dsp:txBody>
      <dsp:txXfrm>
        <a:off x="3516491" y="966354"/>
        <a:ext cx="1362596" cy="1091626"/>
      </dsp:txXfrm>
    </dsp:sp>
    <dsp:sp modelId="{C279ABD1-76FE-4E18-BDDF-F30A8CED8BAA}">
      <dsp:nvSpPr>
        <dsp:cNvPr id="0" name=""/>
        <dsp:cNvSpPr/>
      </dsp:nvSpPr>
      <dsp:spPr>
        <a:xfrm>
          <a:off x="5184926" y="907300"/>
          <a:ext cx="1480704" cy="1209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smtClean="0"/>
            <a:t>Høring</a:t>
          </a:r>
          <a:endParaRPr lang="da-DK" sz="1800" kern="1200"/>
        </a:p>
      </dsp:txBody>
      <dsp:txXfrm>
        <a:off x="5243980" y="966354"/>
        <a:ext cx="1362596" cy="1091626"/>
      </dsp:txXfrm>
    </dsp:sp>
    <dsp:sp modelId="{B723F393-C198-47F6-A164-4EC80A9A7AEE}">
      <dsp:nvSpPr>
        <dsp:cNvPr id="0" name=""/>
        <dsp:cNvSpPr/>
      </dsp:nvSpPr>
      <dsp:spPr>
        <a:xfrm>
          <a:off x="6912415" y="907300"/>
          <a:ext cx="1480704" cy="1209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smtClean="0"/>
            <a:t>Forslag</a:t>
          </a:r>
          <a:endParaRPr lang="da-DK" sz="1800" kern="1200"/>
        </a:p>
      </dsp:txBody>
      <dsp:txXfrm>
        <a:off x="6971469" y="966354"/>
        <a:ext cx="1362596" cy="109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A440-0BAB-4D9F-B0CC-63CD97EFDB4F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68434-32A3-42D9-8F27-A5C41CE3C3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28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27</a:t>
            </a:fld>
            <a:endParaRPr lang="da-D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28</a:t>
            </a:fld>
            <a:endParaRPr lang="da-D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29</a:t>
            </a:fld>
            <a:endParaRPr 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31</a:t>
            </a:fld>
            <a:endParaRPr 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32</a:t>
            </a:fld>
            <a:endParaRPr lang="da-D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33</a:t>
            </a:fld>
            <a:endParaRPr lang="da-D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34</a:t>
            </a:fld>
            <a:endParaRPr lang="da-D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35</a:t>
            </a:fld>
            <a:endParaRPr lang="da-D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36</a:t>
            </a:fld>
            <a:endParaRPr lang="da-D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37</a:t>
            </a:fld>
            <a:endParaRPr lang="da-D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38</a:t>
            </a:fld>
            <a:endParaRPr lang="da-DK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39</a:t>
            </a:fld>
            <a:endParaRPr lang="da-DK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40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41</a:t>
            </a:fld>
            <a:endParaRPr lang="da-DK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42</a:t>
            </a:fld>
            <a:endParaRPr lang="da-DK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43</a:t>
            </a:fld>
            <a:endParaRPr lang="da-DK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44</a:t>
            </a:fld>
            <a:endParaRPr lang="da-DK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45</a:t>
            </a:fld>
            <a:endParaRPr lang="da-DK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46</a:t>
            </a:fld>
            <a:endParaRPr lang="da-DK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47</a:t>
            </a:fld>
            <a:endParaRPr lang="da-DK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48</a:t>
            </a:fld>
            <a:endParaRPr lang="da-DK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49</a:t>
            </a:fld>
            <a:endParaRPr lang="da-DK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50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51</a:t>
            </a:fld>
            <a:endParaRPr lang="da-DK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52</a:t>
            </a:fld>
            <a:endParaRPr lang="da-DK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53</a:t>
            </a:fld>
            <a:endParaRPr lang="da-DK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55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66B0-221D-44A1-9914-BE8B1A5B2E8E}" type="datetimeFigureOut">
              <a:rPr lang="da-DK" smtClean="0"/>
              <a:pPr/>
              <a:t>25-04-2015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DFF-RGB (8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00800" cy="29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boks 4"/>
          <p:cNvSpPr txBox="1"/>
          <p:nvPr/>
        </p:nvSpPr>
        <p:spPr>
          <a:xfrm>
            <a:off x="1115616" y="486916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 smtClean="0"/>
              <a:t>Repræsentantskabsmøde 2015 </a:t>
            </a:r>
          </a:p>
          <a:p>
            <a:pPr algn="ctr"/>
            <a:r>
              <a:rPr lang="da-DK" sz="4000" dirty="0" smtClean="0"/>
              <a:t>Velkommen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9328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4522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DIF – Nyt politisk program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7095"/>
            <a:ext cx="8078861" cy="29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9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2307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Organisation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1535526"/>
              </p:ext>
            </p:extLst>
          </p:nvPr>
        </p:nvGraphicFramePr>
        <p:xfrm>
          <a:off x="306944" y="1398714"/>
          <a:ext cx="8728456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68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2307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Organisation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306944" y="1398714"/>
            <a:ext cx="872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Proces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8386254"/>
              </p:ext>
            </p:extLst>
          </p:nvPr>
        </p:nvGraphicFramePr>
        <p:xfrm>
          <a:off x="308040" y="2276872"/>
          <a:ext cx="83955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kstboks 7"/>
          <p:cNvSpPr txBox="1"/>
          <p:nvPr/>
        </p:nvSpPr>
        <p:spPr>
          <a:xfrm>
            <a:off x="447416" y="5017472"/>
            <a:ext cx="124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 smtClean="0"/>
              <a:t>Juni/juli</a:t>
            </a:r>
            <a:endParaRPr lang="da-DK" u="sng" dirty="0"/>
          </a:p>
        </p:txBody>
      </p:sp>
      <p:sp>
        <p:nvSpPr>
          <p:cNvPr id="9" name="Tekstboks 8"/>
          <p:cNvSpPr txBox="1"/>
          <p:nvPr/>
        </p:nvSpPr>
        <p:spPr>
          <a:xfrm>
            <a:off x="2123728" y="5026064"/>
            <a:ext cx="124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 smtClean="0"/>
              <a:t>September</a:t>
            </a:r>
            <a:endParaRPr lang="da-DK" u="sng" dirty="0"/>
          </a:p>
        </p:txBody>
      </p:sp>
      <p:sp>
        <p:nvSpPr>
          <p:cNvPr id="10" name="Tekstboks 9"/>
          <p:cNvSpPr txBox="1"/>
          <p:nvPr/>
        </p:nvSpPr>
        <p:spPr>
          <a:xfrm>
            <a:off x="3851920" y="5033088"/>
            <a:ext cx="124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 smtClean="0"/>
              <a:t>December</a:t>
            </a:r>
            <a:endParaRPr lang="da-DK" u="sng" dirty="0"/>
          </a:p>
        </p:txBody>
      </p:sp>
      <p:sp>
        <p:nvSpPr>
          <p:cNvPr id="11" name="Tekstboks 10"/>
          <p:cNvSpPr txBox="1"/>
          <p:nvPr/>
        </p:nvSpPr>
        <p:spPr>
          <a:xfrm>
            <a:off x="5652120" y="5016656"/>
            <a:ext cx="9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 smtClean="0"/>
              <a:t>Januar</a:t>
            </a:r>
            <a:endParaRPr lang="da-DK" u="sng" dirty="0"/>
          </a:p>
        </p:txBody>
      </p:sp>
      <p:sp>
        <p:nvSpPr>
          <p:cNvPr id="12" name="Tekstboks 11"/>
          <p:cNvSpPr txBox="1"/>
          <p:nvPr/>
        </p:nvSpPr>
        <p:spPr>
          <a:xfrm>
            <a:off x="7450752" y="5000540"/>
            <a:ext cx="9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 smtClean="0"/>
              <a:t>Marts</a:t>
            </a:r>
            <a:endParaRPr lang="da-DK" u="sng" dirty="0"/>
          </a:p>
        </p:txBody>
      </p:sp>
    </p:spTree>
    <p:extLst>
      <p:ext uri="{BB962C8B-B14F-4D97-AF65-F5344CB8AC3E}">
        <p14:creationId xmlns:p14="http://schemas.microsoft.com/office/powerpoint/2010/main" val="7094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1442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EFC/FIE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08040" y="1268760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Støtte til Kadet/junior Lejr i Baltikum</a:t>
            </a:r>
          </a:p>
          <a:p>
            <a:endParaRPr lang="da-DK" sz="2400" dirty="0"/>
          </a:p>
          <a:p>
            <a:r>
              <a:rPr lang="da-DK" sz="2400" dirty="0" smtClean="0"/>
              <a:t>Mere Nordisk samarbejde</a:t>
            </a:r>
          </a:p>
          <a:p>
            <a:endParaRPr lang="da-DK" sz="2400" dirty="0"/>
          </a:p>
          <a:p>
            <a:r>
              <a:rPr lang="da-DK" sz="2400" dirty="0" smtClean="0"/>
              <a:t>Kadet VM under pres – runde 1 er vundet</a:t>
            </a:r>
          </a:p>
          <a:p>
            <a:endParaRPr lang="da-DK" sz="2400" dirty="0"/>
          </a:p>
          <a:p>
            <a:endParaRPr lang="da-DK" sz="2400" dirty="0" smtClean="0"/>
          </a:p>
          <a:p>
            <a:r>
              <a:rPr lang="da-DK" sz="2400" dirty="0" smtClean="0"/>
              <a:t>Erasmus + programmet mislykket -step 2</a:t>
            </a:r>
          </a:p>
          <a:p>
            <a:endParaRPr lang="da-DK" sz="2400" dirty="0"/>
          </a:p>
          <a:p>
            <a:r>
              <a:rPr lang="da-DK" sz="2400" dirty="0" smtClean="0"/>
              <a:t>Post til Marlene i FIE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561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1908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Fremtiden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467544" y="1628800"/>
            <a:ext cx="76505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Vi skal være flere</a:t>
            </a:r>
            <a:r>
              <a:rPr lang="da-DK" sz="2800" dirty="0"/>
              <a:t>! </a:t>
            </a:r>
            <a:endParaRPr lang="da-DK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OL-ambitioner (flere bud)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Vi vil optimere vores økonomiske </a:t>
            </a:r>
            <a:r>
              <a:rPr lang="da-DK" sz="2800" dirty="0" smtClean="0"/>
              <a:t>potentialer </a:t>
            </a:r>
            <a:endParaRPr lang="da-DK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Stævner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Organisation fremover (2016)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i="1" u="sng" dirty="0" smtClean="0"/>
              <a:t>GLADE FÆGTERE I VERDENS SJOVESTE SPORT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65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a-DK" sz="3600" b="1" dirty="0" smtClean="0"/>
              <a:t>Eliteudvalget </a:t>
            </a:r>
          </a:p>
          <a:p>
            <a:pPr marL="342900" indent="-342900" algn="ctr"/>
            <a:r>
              <a:rPr lang="da-DK" sz="3600" b="1" dirty="0" smtClean="0"/>
              <a:t>2014</a:t>
            </a:r>
          </a:p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2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888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   Eliteudvalget </a:t>
            </a:r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2014/15</a:t>
            </a:r>
            <a:endParaRPr lang="da-DK" sz="3200" dirty="0"/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/>
          <p:cNvSpPr txBox="1">
            <a:spLocks/>
          </p:cNvSpPr>
          <p:nvPr/>
        </p:nvSpPr>
        <p:spPr>
          <a:xfrm>
            <a:off x="457200" y="27089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tx1"/>
                </a:solidFill>
              </a:rPr>
              <a:t>Marlene Spanger, </a:t>
            </a:r>
            <a:r>
              <a:rPr lang="da-DK" dirty="0" err="1" smtClean="0">
                <a:solidFill>
                  <a:schemeClr val="tx1"/>
                </a:solidFill>
              </a:rPr>
              <a:t>fkv</a:t>
            </a:r>
            <a:r>
              <a:rPr lang="da-DK" dirty="0" smtClean="0">
                <a:solidFill>
                  <a:schemeClr val="tx1"/>
                </a:solidFill>
              </a:rPr>
              <a:t>.		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Nina Aabech, udpeget af DFF	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Mads Hejrskov 		</a:t>
            </a:r>
          </a:p>
          <a:p>
            <a:r>
              <a:rPr lang="da-DK" dirty="0" err="1" smtClean="0">
                <a:solidFill>
                  <a:schemeClr val="tx1"/>
                </a:solidFill>
              </a:rPr>
              <a:t>Thibaut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Guilbert</a:t>
            </a:r>
            <a:r>
              <a:rPr lang="da-DK" dirty="0" smtClean="0">
                <a:solidFill>
                  <a:schemeClr val="tx1"/>
                </a:solidFill>
              </a:rPr>
              <a:t>, </a:t>
            </a:r>
            <a:r>
              <a:rPr lang="da-DK" dirty="0" err="1" smtClean="0">
                <a:solidFill>
                  <a:schemeClr val="tx1"/>
                </a:solidFill>
              </a:rPr>
              <a:t>supp</a:t>
            </a:r>
            <a:r>
              <a:rPr lang="da-DK" dirty="0" smtClean="0">
                <a:solidFill>
                  <a:schemeClr val="tx1"/>
                </a:solidFill>
              </a:rPr>
              <a:t>. 		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152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INDSATSOMRÅDER OG AKTIVITETER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0" y="1102296"/>
            <a:ext cx="92890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/>
              <a:t>Indsatsområder:</a:t>
            </a:r>
            <a:r>
              <a:rPr lang="da-DK" sz="2800" dirty="0"/>
              <a:t> </a:t>
            </a:r>
            <a:endParaRPr lang="da-DK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/>
              <a:t>Opbygning </a:t>
            </a:r>
            <a:r>
              <a:rPr lang="da-DK" sz="2800" dirty="0"/>
              <a:t>af talent- og elitestrukturer, samt </a:t>
            </a:r>
            <a:r>
              <a:rPr lang="da-DK" sz="2800" dirty="0" smtClean="0"/>
              <a:t>mental træning</a:t>
            </a:r>
            <a:endParaRPr lang="da-DK" sz="2800" dirty="0"/>
          </a:p>
          <a:p>
            <a:endParaRPr lang="da-DK" sz="2800" dirty="0"/>
          </a:p>
          <a:p>
            <a:r>
              <a:rPr lang="da-DK" sz="2800" b="1" dirty="0"/>
              <a:t>Aktiviteter:</a:t>
            </a:r>
            <a:endParaRPr lang="da-DK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/>
              <a:t>Oplæg til gentænkning af DM-strukturen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/>
              <a:t>Team Danmark Projektet: 2014-2015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/>
              <a:t>Indledende samarbejder med DIF og TD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/>
              <a:t>Justering af udtagelseskriterierne for </a:t>
            </a:r>
            <a:r>
              <a:rPr lang="da-DK" sz="2800" dirty="0" smtClean="0"/>
              <a:t>junior og senior</a:t>
            </a:r>
            <a:r>
              <a:rPr lang="da-DK" sz="2800" dirty="0"/>
              <a:t>, OL-udtagelseskriterier.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/>
              <a:t>Møder med fægterne for bruttolisten: Mentaltræning og holdfægtning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/>
              <a:t>Møde for talent- og elitetrænerne om mentaltræning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/>
              <a:t>Tilbyde mdr. træningstilbud for bruttotruppen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9365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152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Målsætninger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251520" y="1443841"/>
            <a:ext cx="8876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At skabe en </a:t>
            </a:r>
            <a:r>
              <a:rPr lang="da-DK" sz="2800" b="1" dirty="0"/>
              <a:t>stabil produktion </a:t>
            </a:r>
            <a:r>
              <a:rPr lang="da-DK" sz="2800" dirty="0"/>
              <a:t>af talent- og elitefægtere, der kan matche internationale top elitefægtere</a:t>
            </a:r>
            <a:r>
              <a:rPr lang="da-DK" sz="2800" dirty="0" smtClean="0"/>
              <a:t>.</a:t>
            </a:r>
          </a:p>
          <a:p>
            <a:pPr lvl="0"/>
            <a:endParaRPr lang="da-DK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At</a:t>
            </a:r>
            <a:r>
              <a:rPr lang="da-DK" sz="2800" b="1" dirty="0"/>
              <a:t> fastholde </a:t>
            </a:r>
            <a:r>
              <a:rPr lang="da-DK" sz="2800" dirty="0"/>
              <a:t>talent- og elitefægtere fra kadet og junior ind i seniorrækken. </a:t>
            </a:r>
            <a:endParaRPr lang="da-DK" sz="2800" dirty="0" smtClean="0"/>
          </a:p>
          <a:p>
            <a:pPr lvl="0"/>
            <a:endParaRPr lang="da-DK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At </a:t>
            </a:r>
            <a:r>
              <a:rPr lang="da-DK" sz="2800" b="1" dirty="0"/>
              <a:t>overføre</a:t>
            </a:r>
            <a:r>
              <a:rPr lang="da-DK" sz="2800" dirty="0"/>
              <a:t> de gode ungdomsresultater til seniorrækken for i sidste ende at skabe internationale topresultater 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8679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15488" y="0"/>
            <a:ext cx="9159488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LANGSIGTEDE  ELITESTRATEGIER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179512" y="1443841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Opnå fuld økonomisk støtte til fægtere ved EM og VM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Ansættelse af landstræner på fuldtid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Ansættelse af sportschef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Økonomisk støtte til assisterende landstrænere ved EM og </a:t>
            </a:r>
            <a:r>
              <a:rPr lang="da-DK" sz="2800" dirty="0" smtClean="0"/>
              <a:t>VM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5401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a-DK" sz="3600" b="1" dirty="0" smtClean="0"/>
              <a:t>Bestyrelsens beretning</a:t>
            </a:r>
          </a:p>
          <a:p>
            <a:pPr marL="342900" indent="-342900" algn="ctr"/>
            <a:r>
              <a:rPr lang="da-DK" sz="3600" b="1" dirty="0" smtClean="0"/>
              <a:t>2014</a:t>
            </a:r>
          </a:p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2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152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KORTSIGTEDE  ELITESTRATEGIER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467544" y="1443841"/>
            <a:ext cx="84604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Videreudvikle bæredygtige strukturer der skal sikre et gennemsigtigt system, som understøtter forbundets elitepolitik.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Prioritere samarbejdet med de eksterne samarbejdspartnere: Team Danmark og DIF.  </a:t>
            </a:r>
            <a:endParaRPr lang="da-DK" sz="2800" dirty="0" smtClean="0"/>
          </a:p>
          <a:p>
            <a:pPr lvl="0"/>
            <a:endParaRPr lang="da-DK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/>
              <a:t>Arbejde ud fra en </a:t>
            </a:r>
            <a:r>
              <a:rPr lang="da-DK" sz="2800" dirty="0" err="1"/>
              <a:t>DIFs</a:t>
            </a:r>
            <a:r>
              <a:rPr lang="da-DK" sz="2800" dirty="0"/>
              <a:t> og </a:t>
            </a:r>
            <a:r>
              <a:rPr lang="da-DK" sz="2800" dirty="0" err="1"/>
              <a:t>TDs</a:t>
            </a:r>
            <a:r>
              <a:rPr lang="da-DK" sz="2800" dirty="0"/>
              <a:t> værdisæt for talentudvikling ”Talent HUSET” (Helhed, Udvikling, Samarbejde, Engagement og Trivsel) med fokus på talentudviklingsmiljøet. </a:t>
            </a:r>
          </a:p>
          <a:p>
            <a:pPr lvl="0">
              <a:lnSpc>
                <a:spcPct val="150000"/>
              </a:lnSpc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7650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152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KORTSIGTEDE  ELITESTRATEGIER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467544" y="1443841"/>
            <a:ext cx="8064896" cy="532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Videreudvikle bæredygtige strukturer der skal sikre et gennemsigtigt system, som understøtter forbundets elitepolitik.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Prioritere samarbejdet med de eksterne samarbejdspartnere: Team Danmark og DIF.  </a:t>
            </a:r>
            <a:endParaRPr lang="da-DK" sz="2800" dirty="0" smtClean="0"/>
          </a:p>
          <a:p>
            <a:pPr lvl="0"/>
            <a:endParaRPr lang="da-DK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/>
              <a:t>Arbejde ud fra en </a:t>
            </a:r>
            <a:r>
              <a:rPr lang="da-DK" sz="2800" dirty="0" err="1"/>
              <a:t>DIFs</a:t>
            </a:r>
            <a:r>
              <a:rPr lang="da-DK" sz="2800" dirty="0"/>
              <a:t> og </a:t>
            </a:r>
            <a:r>
              <a:rPr lang="da-DK" sz="2800" dirty="0" err="1"/>
              <a:t>TDs</a:t>
            </a:r>
            <a:r>
              <a:rPr lang="da-DK" sz="2800" dirty="0"/>
              <a:t> værdisæt for talentudvikling ”Talent HUSET” (Helhed, Udvikling, Samarbejde, Engagement og Trivsel) med fokus på talentudviklingsmiljøet. </a:t>
            </a:r>
          </a:p>
          <a:p>
            <a:pPr lvl="0">
              <a:lnSpc>
                <a:spcPct val="150000"/>
              </a:lnSpc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555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152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AKTIVITETER </a:t>
            </a:r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FOR SÆSON 2014/15</a:t>
            </a:r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76528" y="1002501"/>
            <a:ext cx="8660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Oplæg til gentænkning af DM-strukturen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Team Danmark Projektet: 2014-2015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Indledende samarbejder med DIF og TD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Justering af udtagelseskriterierne for junior og senior, OL-udtagelseskriterier.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Møder med fægterne for bruttolisten: Mentaltræning og holdfægtning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Møde for talent- og elitetrænerne om mentaltræning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Tilbyde mdr. træningstilbud for </a:t>
            </a:r>
            <a:r>
              <a:rPr lang="da-DK" sz="2800" dirty="0" smtClean="0"/>
              <a:t>bruttotruppen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206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152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Nye indsatsområder og aktiviteter </a:t>
            </a:r>
            <a:endParaRPr lang="da-DK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sæson 2015/16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179512" y="1443841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Søsætte de månedlige træningssamlinger (</a:t>
            </a:r>
            <a:r>
              <a:rPr lang="da-DK" sz="2800" i="1" dirty="0"/>
              <a:t>har stået på </a:t>
            </a:r>
            <a:r>
              <a:rPr lang="da-DK" sz="2800" i="1" dirty="0" err="1"/>
              <a:t>EUs</a:t>
            </a:r>
            <a:r>
              <a:rPr lang="da-DK" sz="2800" i="1" dirty="0"/>
              <a:t> to-do liste siden jul</a:t>
            </a:r>
            <a:r>
              <a:rPr lang="da-DK" sz="28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I samarbejde med trænerne: Udvikle og påbegynde mentalt træningsforløb for fægtere på bruttolandsholdet (</a:t>
            </a:r>
            <a:r>
              <a:rPr lang="da-DK" sz="2800" i="1" dirty="0"/>
              <a:t>har stået på </a:t>
            </a:r>
            <a:r>
              <a:rPr lang="da-DK" sz="2800" i="1" dirty="0" err="1"/>
              <a:t>EUs</a:t>
            </a:r>
            <a:r>
              <a:rPr lang="da-DK" sz="2800" i="1" dirty="0"/>
              <a:t> to-do liste siden jul</a:t>
            </a:r>
            <a:r>
              <a:rPr lang="da-DK" sz="28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Koordinering af træning og stævneplanlægning med eliteklubberne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Udvide samarbejdet med DIF om subeliten (kadet + junior bruttofægtere)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DIF og </a:t>
            </a:r>
            <a:r>
              <a:rPr lang="da-DK" sz="2800" dirty="0" err="1"/>
              <a:t>TDs</a:t>
            </a:r>
            <a:r>
              <a:rPr lang="da-DK" sz="2800" dirty="0"/>
              <a:t> værdisæt for talentudviklingsmiljøer ”talent-HUSET</a:t>
            </a:r>
            <a:r>
              <a:rPr lang="da-DK" sz="2800" dirty="0" smtClean="0"/>
              <a:t>”.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5904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152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Team </a:t>
            </a:r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Danmark </a:t>
            </a:r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Projekt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107504" y="1325666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Bygget op omkring en enkelt fægter: Frederik von der Osten,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Støtteperiode: 1. juli 2014 - 31. december 2015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Forår og sommer 2014: Projektbeskrivelse i tæt samarbejde med HFK og landstræneren.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800" dirty="0"/>
              <a:t>Udførelsen af projektet: landstræner og Frederik, </a:t>
            </a:r>
            <a:r>
              <a:rPr lang="da-DK" sz="2800" dirty="0" err="1"/>
              <a:t>sam.arb</a:t>
            </a:r>
            <a:r>
              <a:rPr lang="da-DK" sz="2800" dirty="0"/>
              <a:t>. mellem DFF og HFK, arbejdsgruppe og styregruppe, frikøbsaftale. </a:t>
            </a:r>
          </a:p>
        </p:txBody>
      </p:sp>
    </p:spTree>
    <p:extLst>
      <p:ext uri="{BB962C8B-B14F-4D97-AF65-F5344CB8AC3E}">
        <p14:creationId xmlns:p14="http://schemas.microsoft.com/office/powerpoint/2010/main" val="17738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152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Team </a:t>
            </a:r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Danmark </a:t>
            </a:r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Projekt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107504" y="1371833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/>
              <a:t>For </a:t>
            </a:r>
            <a:r>
              <a:rPr lang="da-DK" sz="2800" dirty="0"/>
              <a:t>at Frederik kan nå de opstillede sportslige mål, vurderer DFF i samråd med landstræneren og Frederik, at hans niveau løftes gennem:</a:t>
            </a:r>
          </a:p>
          <a:p>
            <a:pPr lvl="0"/>
            <a:r>
              <a:rPr lang="da-DK" sz="2800" dirty="0" smtClean="0"/>
              <a:t> - sparring </a:t>
            </a:r>
            <a:r>
              <a:rPr lang="da-DK" sz="2800" dirty="0"/>
              <a:t>med internationale fægtere i den daglige </a:t>
            </a:r>
            <a:r>
              <a:rPr lang="da-DK" sz="2800" dirty="0" smtClean="0"/>
              <a:t>træning</a:t>
            </a:r>
          </a:p>
          <a:p>
            <a:pPr lvl="0"/>
            <a:r>
              <a:rPr lang="da-DK" sz="2800" dirty="0" smtClean="0"/>
              <a:t> </a:t>
            </a:r>
            <a:r>
              <a:rPr lang="da-DK" sz="2800" dirty="0"/>
              <a:t>- sparring med internationale højtprofilerede trænere</a:t>
            </a:r>
          </a:p>
          <a:p>
            <a:pPr lvl="0"/>
            <a:r>
              <a:rPr lang="da-DK" sz="2800" dirty="0" smtClean="0"/>
              <a:t> - </a:t>
            </a:r>
            <a:r>
              <a:rPr lang="da-DK" sz="2800" dirty="0"/>
              <a:t>deltagelse ved udenlandske lejre</a:t>
            </a:r>
          </a:p>
          <a:p>
            <a:pPr lvl="0"/>
            <a:r>
              <a:rPr lang="da-DK" sz="2800" dirty="0" smtClean="0"/>
              <a:t> - </a:t>
            </a:r>
            <a:r>
              <a:rPr lang="da-DK" sz="2800" dirty="0"/>
              <a:t>deltagelse ved danske elitelejre m. inviterede </a:t>
            </a:r>
            <a:r>
              <a:rPr lang="da-DK" sz="2800" dirty="0" err="1" smtClean="0"/>
              <a:t>int</a:t>
            </a:r>
            <a:r>
              <a:rPr lang="da-DK" sz="2800" dirty="0" smtClean="0"/>
              <a:t>. fægtere </a:t>
            </a:r>
            <a:endParaRPr lang="da-DK" sz="2800" dirty="0"/>
          </a:p>
          <a:p>
            <a:pPr lvl="0"/>
            <a:r>
              <a:rPr lang="da-DK" sz="2800" dirty="0" smtClean="0"/>
              <a:t> - </a:t>
            </a:r>
            <a:r>
              <a:rPr lang="da-DK" sz="2800" dirty="0"/>
              <a:t>deltagelse ved internationale </a:t>
            </a:r>
            <a:r>
              <a:rPr lang="da-DK" sz="2800" dirty="0" smtClean="0"/>
              <a:t>A-stævner(WC</a:t>
            </a:r>
            <a:r>
              <a:rPr lang="da-DK" sz="2800" dirty="0"/>
              <a:t>, grand prix mv.)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8016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152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Justering </a:t>
            </a:r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af </a:t>
            </a:r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udtagelseskriterier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/>
          <p:cNvSpPr/>
          <p:nvPr/>
        </p:nvSpPr>
        <p:spPr>
          <a:xfrm>
            <a:off x="118656" y="1171278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b="1" dirty="0"/>
              <a:t>Udtagelseskriterierne</a:t>
            </a:r>
            <a:r>
              <a:rPr lang="da-DK" sz="2800" dirty="0"/>
              <a:t> er blevet til i tæt samarbejde med landstræneren og </a:t>
            </a:r>
            <a:r>
              <a:rPr lang="da-DK" sz="2800" dirty="0" smtClean="0"/>
              <a:t>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b="1" dirty="0" smtClean="0"/>
              <a:t>Signalværdi</a:t>
            </a:r>
            <a:r>
              <a:rPr lang="da-DK" sz="2800" dirty="0"/>
              <a:t>: at udtagelse til EM og VM </a:t>
            </a:r>
            <a:r>
              <a:rPr lang="da-DK" sz="2800" i="1" dirty="0"/>
              <a:t>ikke </a:t>
            </a:r>
            <a:r>
              <a:rPr lang="da-DK" sz="2800" dirty="0"/>
              <a:t>sker på baggrund af vilkårlige kriterier, men at den enkelte fægter, der udtages til EM og VM, er udvalgt på baggrund af en sportslig </a:t>
            </a:r>
            <a:r>
              <a:rPr lang="da-DK" sz="2800" dirty="0" smtClean="0"/>
              <a:t>vurdering.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/>
              <a:t>EU </a:t>
            </a:r>
            <a:r>
              <a:rPr lang="da-DK" sz="2800" b="1" dirty="0"/>
              <a:t>ønsker ikke at stille urealistiske krav </a:t>
            </a:r>
            <a:r>
              <a:rPr lang="da-DK" sz="2800" dirty="0"/>
              <a:t>til fægterne. 4 point er realistiske i forhold til det danske niveau (f.eks. 2 x top 64 placeringer eller 1 gang top 64 og 2 gange top 96).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b="1" dirty="0"/>
              <a:t>Forsøgsperiode</a:t>
            </a:r>
            <a:r>
              <a:rPr lang="da-DK" sz="2800" dirty="0"/>
              <a:t>. EU samler op efter endt sæson 2015/16</a:t>
            </a:r>
            <a:r>
              <a:rPr lang="da-DK" sz="2800" dirty="0" smtClean="0"/>
              <a:t>.</a:t>
            </a:r>
            <a:endParaRPr lang="da-DK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b="1" dirty="0"/>
              <a:t>OL-udtagelseskriterier</a:t>
            </a:r>
            <a:r>
              <a:rPr lang="da-DK" sz="2800" dirty="0"/>
              <a:t> blev præsenteret på et møde i juni (se </a:t>
            </a:r>
            <a:r>
              <a:rPr lang="da-DK" sz="2800" dirty="0" err="1"/>
              <a:t>DFFs</a:t>
            </a:r>
            <a:r>
              <a:rPr lang="da-DK" sz="2800" dirty="0"/>
              <a:t> web site).</a:t>
            </a:r>
          </a:p>
        </p:txBody>
      </p:sp>
    </p:spTree>
    <p:extLst>
      <p:ext uri="{BB962C8B-B14F-4D97-AF65-F5344CB8AC3E}">
        <p14:creationId xmlns:p14="http://schemas.microsoft.com/office/powerpoint/2010/main" val="40889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152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Mentaltræning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/>
          <p:cNvSpPr/>
          <p:nvPr/>
        </p:nvSpPr>
        <p:spPr>
          <a:xfrm>
            <a:off x="308040" y="1305342"/>
            <a:ext cx="8728456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Presserende behov.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Møde med bruttofægtere i december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Forestående møde i foråret for trænerne med mentaltræner: Fægternes behov og hvordan trænerne arbejder med fægterne omkring det mentale mv.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6511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3131840" y="3068960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sz="3600" b="1" dirty="0" smtClean="0"/>
              <a:t>B&amp;U 2014</a:t>
            </a:r>
          </a:p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323528" y="260649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sz="3600" dirty="0" smtClean="0">
                <a:solidFill>
                  <a:schemeClr val="bg1">
                    <a:lumMod val="65000"/>
                  </a:schemeClr>
                </a:solidFill>
              </a:rPr>
              <a:t>B&amp;U 2014 Status</a:t>
            </a:r>
          </a:p>
          <a:p>
            <a:pPr marL="342900" indent="-342900"/>
            <a:endParaRPr lang="da-DK" dirty="0" smtClean="0"/>
          </a:p>
          <a:p>
            <a:pPr marL="342900" indent="-342900"/>
            <a:endParaRPr lang="da-DK" dirty="0" smtClean="0"/>
          </a:p>
          <a:p>
            <a:pPr marL="342900" indent="-342900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107504" y="1484784"/>
            <a:ext cx="9036496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 smtClean="0"/>
              <a:t>ATK</a:t>
            </a:r>
            <a:r>
              <a:rPr lang="da-DK" sz="2800" dirty="0"/>
              <a:t>, færdigt - næste punkt er at få ændret nogle punkter, som Team DK er kommet med for at de kan godkende </a:t>
            </a:r>
            <a:r>
              <a:rPr lang="da-DK" sz="2800" dirty="0" smtClean="0"/>
              <a:t>det.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 smtClean="0"/>
              <a:t>Fleuretcuppen</a:t>
            </a:r>
            <a:r>
              <a:rPr lang="da-DK" sz="2800" dirty="0"/>
              <a:t> kører og er en </a:t>
            </a:r>
            <a:r>
              <a:rPr lang="da-DK" sz="2800" dirty="0" smtClean="0"/>
              <a:t>succes.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 smtClean="0"/>
              <a:t>Der </a:t>
            </a:r>
            <a:r>
              <a:rPr lang="da-DK" sz="2800" dirty="0"/>
              <a:t>er etableret en national rangliste for kadetter med stævner, som primært fægtes af fægtere, der ikke fægter stævner på udtagelseslisten, hvilket også var </a:t>
            </a:r>
            <a:r>
              <a:rPr lang="da-DK" sz="2800" dirty="0" smtClean="0"/>
              <a:t>hensigten.</a:t>
            </a:r>
          </a:p>
        </p:txBody>
      </p:sp>
    </p:spTree>
    <p:extLst>
      <p:ext uri="{BB962C8B-B14F-4D97-AF65-F5344CB8AC3E}">
        <p14:creationId xmlns:p14="http://schemas.microsoft.com/office/powerpoint/2010/main" val="25753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309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Et øjebliks stilhed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11560" y="1772816"/>
            <a:ext cx="6355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smtClean="0"/>
              <a:t>DFF’s tidligere bestyrelsesmedlem,  </a:t>
            </a:r>
          </a:p>
          <a:p>
            <a:r>
              <a:rPr lang="da-DK" sz="2800" dirty="0" smtClean="0"/>
              <a:t>DIF´s bestyrelse og</a:t>
            </a:r>
          </a:p>
          <a:p>
            <a:r>
              <a:rPr lang="da-DK" sz="2800" dirty="0" smtClean="0"/>
              <a:t>DIF´s forretningsudvalg.</a:t>
            </a:r>
          </a:p>
          <a:p>
            <a:endParaRPr lang="da-DK" sz="2800" dirty="0" smtClean="0"/>
          </a:p>
          <a:p>
            <a:endParaRPr lang="da-DK" sz="2800" dirty="0" smtClean="0"/>
          </a:p>
          <a:p>
            <a:r>
              <a:rPr lang="da-DK" sz="2800" b="1" dirty="0"/>
              <a:t>Ejvind Lillebæk</a:t>
            </a:r>
            <a:endParaRPr lang="da-DK" sz="2800" dirty="0"/>
          </a:p>
          <a:p>
            <a:r>
              <a:rPr lang="da-DK" sz="2800" dirty="0"/>
              <a:t> </a:t>
            </a:r>
            <a:r>
              <a:rPr lang="da-DK" sz="2800" dirty="0" smtClean="0"/>
              <a:t>Død, December </a:t>
            </a:r>
            <a:r>
              <a:rPr lang="da-DK" sz="2800" dirty="0"/>
              <a:t>2014</a:t>
            </a:r>
          </a:p>
          <a:p>
            <a:pPr algn="ctr"/>
            <a:endParaRPr lang="da-DK" sz="2800" dirty="0" smtClean="0"/>
          </a:p>
        </p:txBody>
      </p:sp>
      <p:sp>
        <p:nvSpPr>
          <p:cNvPr id="8" name="Rektangel 7"/>
          <p:cNvSpPr/>
          <p:nvPr/>
        </p:nvSpPr>
        <p:spPr>
          <a:xfrm>
            <a:off x="395536" y="1340768"/>
            <a:ext cx="8460432" cy="50405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1320"/>
            <a:ext cx="2592289" cy="455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323528" y="260649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sz="3600" dirty="0" smtClean="0">
                <a:solidFill>
                  <a:schemeClr val="bg1">
                    <a:lumMod val="65000"/>
                  </a:schemeClr>
                </a:solidFill>
              </a:rPr>
              <a:t>B&amp;U 2014 Status</a:t>
            </a:r>
          </a:p>
          <a:p>
            <a:pPr marL="342900" indent="-342900"/>
            <a:endParaRPr lang="da-DK" dirty="0" smtClean="0"/>
          </a:p>
          <a:p>
            <a:pPr marL="342900" indent="-342900"/>
            <a:endParaRPr lang="da-DK" dirty="0" smtClean="0"/>
          </a:p>
          <a:p>
            <a:pPr marL="342900" indent="-342900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107504" y="836712"/>
            <a:ext cx="9036496" cy="4457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a-DK" sz="2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 smtClean="0"/>
              <a:t>Der </a:t>
            </a:r>
            <a:r>
              <a:rPr lang="da-DK" sz="2800" dirty="0"/>
              <a:t>er lavet en undersøgelse blandt B&amp;U-fægtere på sommerlejren for at undersøge, hvilke ønsker de har til stævner. Vi arbejder fortsat på at finde ud af, hvilke tiltag der skal sættes i værk for at få flere til at fægte stævner. Der er dog kommet flere nye fægtere til i løbet af året både fra fleuretcuppen og de nye klubber</a:t>
            </a:r>
            <a:r>
              <a:rPr lang="da-DK" sz="2800" dirty="0" smtClean="0"/>
              <a:t>.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9419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323528" y="260649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sz="3600" dirty="0" smtClean="0">
                <a:solidFill>
                  <a:schemeClr val="bg1">
                    <a:lumMod val="65000"/>
                  </a:schemeClr>
                </a:solidFill>
              </a:rPr>
              <a:t>B&amp;U 2014 Status</a:t>
            </a:r>
          </a:p>
          <a:p>
            <a:pPr marL="342900" indent="-342900"/>
            <a:endParaRPr lang="da-DK" dirty="0" smtClean="0"/>
          </a:p>
          <a:p>
            <a:pPr marL="342900" indent="-342900"/>
            <a:endParaRPr lang="da-DK" dirty="0" smtClean="0"/>
          </a:p>
          <a:p>
            <a:pPr marL="342900" indent="-342900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251520" y="999313"/>
            <a:ext cx="88924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800" dirty="0" smtClean="0"/>
              <a:t>Fremtidsplaner: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Vi </a:t>
            </a:r>
            <a:r>
              <a:rPr lang="da-DK" sz="2800" dirty="0"/>
              <a:t>vil gerne se på noget mere holdfægtning - evt. i par, eller på tværs af </a:t>
            </a:r>
            <a:r>
              <a:rPr lang="da-DK" sz="2800" dirty="0" smtClean="0"/>
              <a:t>våben.</a:t>
            </a:r>
          </a:p>
          <a:p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Vi </a:t>
            </a:r>
            <a:r>
              <a:rPr lang="da-DK" sz="2800" dirty="0"/>
              <a:t>vil kigge på ranglisten og se, om vi skal ændre på stævnerne fx ved at fjerne nogle af de stævner, hvor der er meget få deltagere, og i stedet tilføje fx Malmø Open og </a:t>
            </a:r>
            <a:r>
              <a:rPr lang="da-DK" sz="2800" dirty="0" err="1"/>
              <a:t>evt</a:t>
            </a:r>
            <a:r>
              <a:rPr lang="da-DK" sz="2800" dirty="0"/>
              <a:t> et stævne i Nordtyskland</a:t>
            </a:r>
            <a:r>
              <a:rPr lang="da-DK" sz="2800" dirty="0" smtClean="0"/>
              <a:t>.</a:t>
            </a:r>
          </a:p>
          <a:p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Vi </a:t>
            </a:r>
            <a:r>
              <a:rPr lang="da-DK" sz="2800" dirty="0"/>
              <a:t>vil også gerne i dialog med klubberne og høre om de har forslag til nye aktiviteter.</a:t>
            </a:r>
            <a:r>
              <a:rPr lang="da-DK" sz="1600" dirty="0"/>
              <a:t/>
            </a:r>
            <a:br>
              <a:rPr lang="da-DK" sz="1600" dirty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0221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281216" y="3356992"/>
            <a:ext cx="8820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a-DK" sz="3600" b="1" dirty="0" smtClean="0"/>
              <a:t>Breddeudvalget </a:t>
            </a:r>
          </a:p>
          <a:p>
            <a:pPr marL="342900" indent="-342900" algn="ctr"/>
            <a:r>
              <a:rPr lang="da-DK" sz="3600" b="1" dirty="0" smtClean="0"/>
              <a:t>2014</a:t>
            </a:r>
          </a:p>
          <a:p>
            <a:pPr marL="342900" indent="-342900" algn="ctr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0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539552" y="377706"/>
            <a:ext cx="4880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Flere Fægtere i flere klubber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6013"/>
            <a:ext cx="244827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467544" y="126876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2 deltidsprojektledere </a:t>
            </a:r>
            <a:endParaRPr lang="da-DK" sz="2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56" y="2063169"/>
            <a:ext cx="2464312" cy="263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0" y="4852317"/>
            <a:ext cx="20802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Dan Bjergvang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danb@faegtning.dk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tlf.: 21680470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Rektangel 6"/>
          <p:cNvSpPr/>
          <p:nvPr/>
        </p:nvSpPr>
        <p:spPr>
          <a:xfrm>
            <a:off x="5420055" y="48523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dirty="0">
                <a:latin typeface="Arial" pitchFamily="34" charset="0"/>
                <a:cs typeface="Arial" pitchFamily="34" charset="0"/>
              </a:rPr>
              <a:t>Mads Eriksen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dirty="0">
                <a:latin typeface="Arial" pitchFamily="34" charset="0"/>
                <a:cs typeface="Arial" pitchFamily="34" charset="0"/>
              </a:rPr>
              <a:t>madse@faegtning.dk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dirty="0">
                <a:latin typeface="Arial" pitchFamily="34" charset="0"/>
                <a:cs typeface="Arial" pitchFamily="34" charset="0"/>
              </a:rPr>
              <a:t>tlf.: 21675007 </a:t>
            </a:r>
          </a:p>
        </p:txBody>
      </p:sp>
    </p:spTree>
    <p:extLst>
      <p:ext uri="{BB962C8B-B14F-4D97-AF65-F5344CB8AC3E}">
        <p14:creationId xmlns:p14="http://schemas.microsoft.com/office/powerpoint/2010/main" val="4895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539552" y="377706"/>
            <a:ext cx="4880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Flere Fægtere i flere klubber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467544" y="1556792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Ålborg Fægteklub</a:t>
            </a:r>
          </a:p>
          <a:p>
            <a:r>
              <a:rPr lang="da-DK" sz="2800" dirty="0" smtClean="0"/>
              <a:t>Odense Fægteklub</a:t>
            </a:r>
          </a:p>
          <a:p>
            <a:r>
              <a:rPr lang="da-DK" sz="2800" dirty="0" smtClean="0"/>
              <a:t>JAF </a:t>
            </a:r>
          </a:p>
          <a:p>
            <a:endParaRPr lang="da-DK" sz="2800" dirty="0"/>
          </a:p>
          <a:p>
            <a:r>
              <a:rPr lang="da-DK" sz="2800" dirty="0" smtClean="0"/>
              <a:t>En forening – en ansat </a:t>
            </a:r>
          </a:p>
          <a:p>
            <a:endParaRPr lang="da-DK" sz="2800" dirty="0"/>
          </a:p>
          <a:p>
            <a:r>
              <a:rPr lang="da-DK" sz="2800" dirty="0" smtClean="0"/>
              <a:t>Tilskud fra DFF er aftalt til følgende:</a:t>
            </a:r>
          </a:p>
          <a:p>
            <a:endParaRPr lang="da-DK" sz="2800" dirty="0"/>
          </a:p>
          <a:p>
            <a:r>
              <a:rPr lang="da-DK" sz="2800" dirty="0" smtClean="0"/>
              <a:t>145.000-135.000-125.000-115.000-0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6329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308040" y="3356992"/>
            <a:ext cx="882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a-DK" sz="3600" b="1" dirty="0" smtClean="0"/>
              <a:t>Veteranudvalget </a:t>
            </a:r>
          </a:p>
          <a:p>
            <a:pPr marL="342900" indent="-342900" algn="ctr"/>
            <a:r>
              <a:rPr lang="da-DK" sz="3600" b="1" dirty="0" smtClean="0"/>
              <a:t>2014</a:t>
            </a:r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2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4966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Veteranudvalget 2014 </a:t>
            </a:r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Status</a:t>
            </a:r>
          </a:p>
        </p:txBody>
      </p:sp>
      <p:sp>
        <p:nvSpPr>
          <p:cNvPr id="2" name="Rektangel 1"/>
          <p:cNvSpPr/>
          <p:nvPr/>
        </p:nvSpPr>
        <p:spPr>
          <a:xfrm>
            <a:off x="285056" y="1196752"/>
            <a:ext cx="8512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 </a:t>
            </a:r>
          </a:p>
        </p:txBody>
      </p:sp>
      <p:sp>
        <p:nvSpPr>
          <p:cNvPr id="4" name="Rektangel 3"/>
          <p:cNvSpPr/>
          <p:nvPr/>
        </p:nvSpPr>
        <p:spPr>
          <a:xfrm>
            <a:off x="131036" y="1216730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/>
              <a:t>Aktiviteter for veteraner 2014-15</a:t>
            </a:r>
            <a:endParaRPr lang="da-DK" sz="2400" dirty="0"/>
          </a:p>
          <a:p>
            <a:r>
              <a:rPr lang="da-DK" sz="2400" dirty="0"/>
              <a:t>Veteran træning 2- 3 gange per uge i HFK med lektioner hver gang af landstræneren Ferenc </a:t>
            </a:r>
            <a:r>
              <a:rPr lang="da-DK" sz="2400" dirty="0" smtClean="0"/>
              <a:t>Toth</a:t>
            </a:r>
          </a:p>
          <a:p>
            <a:endParaRPr lang="da-DK" sz="2400" dirty="0" smtClean="0"/>
          </a:p>
          <a:p>
            <a:endParaRPr lang="da-DK" sz="2400" dirty="0"/>
          </a:p>
          <a:p>
            <a:r>
              <a:rPr lang="da-DK" sz="2400" b="1" dirty="0"/>
              <a:t>Indenlandske stævner:</a:t>
            </a:r>
            <a:endParaRPr lang="da-DK" sz="2400" dirty="0"/>
          </a:p>
          <a:p>
            <a:r>
              <a:rPr lang="da-DK" sz="2400" b="1" u="sng" dirty="0"/>
              <a:t>DM for veteraner</a:t>
            </a:r>
            <a:r>
              <a:rPr lang="da-DK" sz="2400" dirty="0"/>
              <a:t> afholdt af Trekanten</a:t>
            </a:r>
          </a:p>
          <a:p>
            <a:r>
              <a:rPr lang="da-DK" sz="2400" b="1" u="sng" dirty="0"/>
              <a:t>Jule stævne for veteraner</a:t>
            </a:r>
            <a:r>
              <a:rPr lang="da-DK" sz="2400" dirty="0"/>
              <a:t> afholdt af Trekanten </a:t>
            </a:r>
          </a:p>
          <a:p>
            <a:endParaRPr lang="da-DK" sz="2400" b="1" dirty="0" smtClean="0"/>
          </a:p>
          <a:p>
            <a:r>
              <a:rPr lang="da-DK" sz="2400" b="1" dirty="0" smtClean="0"/>
              <a:t>Internationale </a:t>
            </a:r>
            <a:r>
              <a:rPr lang="da-DK" sz="2400" b="1" dirty="0"/>
              <a:t>Stævner:</a:t>
            </a:r>
            <a:endParaRPr lang="da-DK" sz="2400" dirty="0"/>
          </a:p>
          <a:p>
            <a:r>
              <a:rPr lang="da-DK" sz="2400" b="1" u="sng" dirty="0"/>
              <a:t>EM for medicinsk personale i Tyskland.</a:t>
            </a:r>
            <a:r>
              <a:rPr lang="da-DK" sz="2400" dirty="0"/>
              <a:t>  Reinhard guld på kårde, Jørgen bronze på fleuret </a:t>
            </a:r>
          </a:p>
          <a:p>
            <a:r>
              <a:rPr lang="da-DK" sz="2400" b="1" u="sng" dirty="0"/>
              <a:t>VM i Ungarn</a:t>
            </a:r>
            <a:r>
              <a:rPr lang="da-DK" sz="2400" dirty="0"/>
              <a:t>. Pga. mange afbud måtte Reinhard tage alene af sted. Han klarede sig dog </a:t>
            </a:r>
            <a:r>
              <a:rPr lang="da-DK" sz="2400" dirty="0" smtClean="0"/>
              <a:t>hæderligt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6482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4966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Veteranudvalget 2014 </a:t>
            </a:r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Status</a:t>
            </a:r>
          </a:p>
        </p:txBody>
      </p:sp>
      <p:sp>
        <p:nvSpPr>
          <p:cNvPr id="2" name="Rektangel 1"/>
          <p:cNvSpPr/>
          <p:nvPr/>
        </p:nvSpPr>
        <p:spPr>
          <a:xfrm>
            <a:off x="285056" y="1196752"/>
            <a:ext cx="8512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 </a:t>
            </a:r>
          </a:p>
        </p:txBody>
      </p:sp>
      <p:sp>
        <p:nvSpPr>
          <p:cNvPr id="4" name="Rektangel 3"/>
          <p:cNvSpPr/>
          <p:nvPr/>
        </p:nvSpPr>
        <p:spPr>
          <a:xfrm>
            <a:off x="131036" y="1216730"/>
            <a:ext cx="8820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1" u="sng" dirty="0" smtClean="0"/>
          </a:p>
          <a:p>
            <a:r>
              <a:rPr lang="da-DK" sz="2400" b="1" u="sng" dirty="0" smtClean="0"/>
              <a:t>EM </a:t>
            </a:r>
            <a:r>
              <a:rPr lang="da-DK" sz="2400" b="1" u="sng" dirty="0"/>
              <a:t>for hold( 3 + 2 reserver) i </a:t>
            </a:r>
            <a:r>
              <a:rPr lang="da-DK" sz="2400" b="1" u="sng" dirty="0" err="1"/>
              <a:t>Porec</a:t>
            </a:r>
            <a:r>
              <a:rPr lang="da-DK" sz="2400" b="1" u="sng" dirty="0"/>
              <a:t>, Kroatien. </a:t>
            </a:r>
            <a:r>
              <a:rPr lang="da-DK" sz="2400" dirty="0"/>
              <a:t>Selv om vi kun var 3 (Reinhard, Peter og Jørgen) lykkedes det os at få en sølv medalje foran de store </a:t>
            </a:r>
            <a:r>
              <a:rPr lang="da-DK" sz="2400" dirty="0" smtClean="0"/>
              <a:t>nationer</a:t>
            </a:r>
          </a:p>
          <a:p>
            <a:endParaRPr lang="da-DK" sz="2400" dirty="0"/>
          </a:p>
          <a:p>
            <a:r>
              <a:rPr lang="da-DK" sz="2400" dirty="0"/>
              <a:t>Vi har nu i de få år Veteran Udvalget har eksisteret opnået i alt 5 medaljer ved de officielle VM og EM. Vi synes selv, det er flot i betragtning af, vi er oppe mod de store fægtenationer, og hvor få vi er.  </a:t>
            </a:r>
          </a:p>
        </p:txBody>
      </p:sp>
    </p:spTree>
    <p:extLst>
      <p:ext uri="{BB962C8B-B14F-4D97-AF65-F5344CB8AC3E}">
        <p14:creationId xmlns:p14="http://schemas.microsoft.com/office/powerpoint/2010/main" val="27440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4966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Veteranudvalget 2014 </a:t>
            </a:r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Status</a:t>
            </a:r>
          </a:p>
        </p:txBody>
      </p:sp>
      <p:sp>
        <p:nvSpPr>
          <p:cNvPr id="2" name="Rektangel 1"/>
          <p:cNvSpPr/>
          <p:nvPr/>
        </p:nvSpPr>
        <p:spPr>
          <a:xfrm>
            <a:off x="285056" y="1196752"/>
            <a:ext cx="8512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 </a:t>
            </a:r>
          </a:p>
        </p:txBody>
      </p:sp>
      <p:sp>
        <p:nvSpPr>
          <p:cNvPr id="4" name="Rektangel 3"/>
          <p:cNvSpPr/>
          <p:nvPr/>
        </p:nvSpPr>
        <p:spPr>
          <a:xfrm>
            <a:off x="131036" y="1381418"/>
            <a:ext cx="8820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u="sng" dirty="0" smtClean="0"/>
              <a:t>Træningslejre</a:t>
            </a:r>
            <a:r>
              <a:rPr lang="da-DK" sz="2400" b="1" u="sng" dirty="0"/>
              <a:t>:</a:t>
            </a:r>
            <a:endParaRPr lang="da-DK" sz="2400" dirty="0"/>
          </a:p>
          <a:p>
            <a:r>
              <a:rPr lang="da-DK" sz="2400" dirty="0"/>
              <a:t>I samarbejde med Gilleleje Fægteklub er der afholdt 2 træningslejre Gilleleje af flere dages varighed </a:t>
            </a:r>
          </a:p>
          <a:p>
            <a:r>
              <a:rPr lang="da-DK" sz="2400" dirty="0"/>
              <a:t>Der har været stor tilslutning fra Sverige og Danmark begge </a:t>
            </a:r>
            <a:r>
              <a:rPr lang="da-DK" sz="2400" dirty="0" smtClean="0"/>
              <a:t>gange</a:t>
            </a:r>
          </a:p>
          <a:p>
            <a:endParaRPr lang="da-DK" sz="2400" dirty="0"/>
          </a:p>
          <a:p>
            <a:r>
              <a:rPr lang="da-DK" sz="2400" b="1" u="sng" dirty="0"/>
              <a:t>Administrativt:</a:t>
            </a:r>
            <a:endParaRPr lang="da-DK" sz="2400" dirty="0"/>
          </a:p>
          <a:p>
            <a:r>
              <a:rPr lang="da-DK" sz="2400" dirty="0"/>
              <a:t>Der sidder veteraner i diverse udvalg </a:t>
            </a:r>
          </a:p>
          <a:p>
            <a:r>
              <a:rPr lang="da-DK" sz="2400" dirty="0"/>
              <a:t>Vi har skrevet det medicinske kapitel i det Europæiske Veteran Forbunds </a:t>
            </a:r>
            <a:r>
              <a:rPr lang="da-DK" sz="2400" dirty="0" smtClean="0"/>
              <a:t>håndbog</a:t>
            </a:r>
          </a:p>
          <a:p>
            <a:endParaRPr lang="da-DK" sz="2400" dirty="0"/>
          </a:p>
          <a:p>
            <a:r>
              <a:rPr lang="da-DK" sz="2400" b="1" u="sng" dirty="0"/>
              <a:t>I øvrigt</a:t>
            </a:r>
            <a:r>
              <a:rPr lang="da-DK" sz="2400" dirty="0"/>
              <a:t>:</a:t>
            </a:r>
          </a:p>
          <a:p>
            <a:r>
              <a:rPr lang="da-DK" sz="2400" dirty="0"/>
              <a:t>Om få dage drager vi til EM for veteraner i </a:t>
            </a:r>
            <a:r>
              <a:rPr lang="da-DK" sz="2400" dirty="0" err="1"/>
              <a:t>Porec</a:t>
            </a:r>
            <a:r>
              <a:rPr lang="da-DK" sz="2400" dirty="0"/>
              <a:t>, Kroatien med 6 deltagere samt træner og ledsagere</a:t>
            </a:r>
          </a:p>
        </p:txBody>
      </p:sp>
    </p:spTree>
    <p:extLst>
      <p:ext uri="{BB962C8B-B14F-4D97-AF65-F5344CB8AC3E}">
        <p14:creationId xmlns:p14="http://schemas.microsoft.com/office/powerpoint/2010/main" val="29207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107504" y="2204864"/>
            <a:ext cx="882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da-DK" sz="3600" b="1" dirty="0" smtClean="0"/>
              <a:t>Økonomi</a:t>
            </a:r>
          </a:p>
          <a:p>
            <a:pPr marL="342900" indent="-342900" algn="ctr"/>
            <a:r>
              <a:rPr lang="da-DK" sz="3600" b="1" dirty="0" smtClean="0"/>
              <a:t> </a:t>
            </a:r>
          </a:p>
          <a:p>
            <a:pPr marL="342900" indent="-342900" algn="ctr"/>
            <a:r>
              <a:rPr lang="da-DK" sz="2400" b="1" i="1" dirty="0" smtClean="0"/>
              <a:t>2014 Regnskab </a:t>
            </a:r>
          </a:p>
          <a:p>
            <a:pPr marL="342900" indent="-342900" algn="ctr"/>
            <a:r>
              <a:rPr lang="da-DK" sz="2400" b="1" i="1" dirty="0" smtClean="0"/>
              <a:t>&amp;</a:t>
            </a:r>
          </a:p>
          <a:p>
            <a:pPr marL="342900" indent="-342900" algn="ctr"/>
            <a:r>
              <a:rPr lang="da-DK" sz="2400" b="1" i="1" dirty="0" smtClean="0"/>
              <a:t>2015 Budget</a:t>
            </a:r>
          </a:p>
          <a:p>
            <a:pPr marL="342900" indent="-342900"/>
            <a:endParaRPr lang="da-DK" b="1" dirty="0" smtClean="0"/>
          </a:p>
          <a:p>
            <a:pPr marL="342900" indent="-342900"/>
            <a:endParaRPr lang="da-DK" b="1" dirty="0" smtClean="0"/>
          </a:p>
          <a:p>
            <a:pPr marL="342900" indent="-342900"/>
            <a:r>
              <a:rPr lang="da-DK" b="1" dirty="0"/>
              <a:t>	</a:t>
            </a:r>
            <a:endParaRPr lang="da-DK" b="1" dirty="0" smtClean="0"/>
          </a:p>
          <a:p>
            <a:pPr marL="342900" indent="-342900"/>
            <a:endParaRPr lang="da-DK" b="1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4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1808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Beretning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899592" y="1556791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Resultater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Tilbage i </a:t>
            </a:r>
            <a:r>
              <a:rPr lang="da-DK" sz="3200" dirty="0" err="1" smtClean="0"/>
              <a:t>Teamdanmark</a:t>
            </a:r>
            <a:endParaRPr lang="da-DK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/>
              <a:t>Nye klubber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Hjemmeside m.v</a:t>
            </a:r>
            <a:r>
              <a:rPr lang="da-DK" sz="3200" dirty="0" smtClean="0"/>
              <a:t>.</a:t>
            </a:r>
            <a:endParaRPr lang="da-DK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DIF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EFC/FIE</a:t>
            </a:r>
            <a:endParaRPr lang="da-DK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Fremtiden</a:t>
            </a:r>
          </a:p>
        </p:txBody>
      </p:sp>
    </p:spTree>
    <p:extLst>
      <p:ext uri="{BB962C8B-B14F-4D97-AF65-F5344CB8AC3E}">
        <p14:creationId xmlns:p14="http://schemas.microsoft.com/office/powerpoint/2010/main" val="25560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248472" cy="53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0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5824"/>
            <a:ext cx="8580150" cy="574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868144" y="6412768"/>
            <a:ext cx="1080120" cy="310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7679542" y="6422024"/>
            <a:ext cx="1080120" cy="310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47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635888" cy="57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3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8" y="1556792"/>
            <a:ext cx="7589441" cy="436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3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19091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5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8"/>
            <a:ext cx="7906788" cy="54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9"/>
            <a:ext cx="7776864" cy="550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6" y="1196752"/>
            <a:ext cx="7632848" cy="543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8" y="1340768"/>
            <a:ext cx="7777844" cy="51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9"/>
            <a:ext cx="7560840" cy="547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4798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Resultater 2014 EM/VM/OL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2915816" y="3789040"/>
            <a:ext cx="4117751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Sølvmedalje  </a:t>
            </a:r>
          </a:p>
          <a:p>
            <a:pPr algn="ctr"/>
            <a:r>
              <a:rPr lang="da-DK" sz="2400" dirty="0" smtClean="0"/>
              <a:t>kårde 2014</a:t>
            </a:r>
          </a:p>
          <a:p>
            <a:pPr algn="ctr"/>
            <a:r>
              <a:rPr lang="da-DK" sz="2400" dirty="0" smtClean="0"/>
              <a:t>Veteran</a:t>
            </a:r>
            <a:endParaRPr lang="da-DK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0" y="1339999"/>
            <a:ext cx="7648570" cy="9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010">
            <a:off x="1037289" y="2708920"/>
            <a:ext cx="2808312" cy="37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5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8" y="1772816"/>
            <a:ext cx="76699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8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Regnskab 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0" y="1268760"/>
            <a:ext cx="7219240" cy="530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389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Budget  2015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1043608" y="206084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dirty="0" smtClean="0"/>
              <a:t>Se </a:t>
            </a:r>
            <a:r>
              <a:rPr lang="da-DK" sz="7200" dirty="0" err="1" smtClean="0"/>
              <a:t>excel</a:t>
            </a:r>
            <a:endParaRPr lang="da-DK" sz="7200" dirty="0"/>
          </a:p>
        </p:txBody>
      </p:sp>
    </p:spTree>
    <p:extLst>
      <p:ext uri="{BB962C8B-B14F-4D97-AF65-F5344CB8AC3E}">
        <p14:creationId xmlns:p14="http://schemas.microsoft.com/office/powerpoint/2010/main" val="32513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1808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Beretning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2555776" y="2430180"/>
            <a:ext cx="48965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600" dirty="0" smtClean="0"/>
              <a:t>SLUT</a:t>
            </a:r>
            <a:endParaRPr lang="da-DK" sz="16600" dirty="0"/>
          </a:p>
        </p:txBody>
      </p:sp>
    </p:spTree>
    <p:extLst>
      <p:ext uri="{BB962C8B-B14F-4D97-AF65-F5344CB8AC3E}">
        <p14:creationId xmlns:p14="http://schemas.microsoft.com/office/powerpoint/2010/main" val="35621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67544" y="908720"/>
            <a:ext cx="8244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/>
              <a:t>Jørgen </a:t>
            </a:r>
            <a:r>
              <a:rPr lang="da-DK" sz="4000" dirty="0" smtClean="0"/>
              <a:t>Jakobsen stopper </a:t>
            </a:r>
            <a:r>
              <a:rPr lang="da-DK" sz="4000" dirty="0"/>
              <a:t>på kontoret d. 31. maj 2015. </a:t>
            </a:r>
            <a:endParaRPr lang="da-DK" sz="4000" dirty="0" smtClean="0"/>
          </a:p>
          <a:p>
            <a:endParaRPr lang="da-DK" sz="4000" dirty="0" smtClean="0"/>
          </a:p>
          <a:p>
            <a:r>
              <a:rPr lang="da-DK" sz="4000" dirty="0" smtClean="0"/>
              <a:t>I </a:t>
            </a:r>
            <a:r>
              <a:rPr lang="da-DK" sz="4000" dirty="0"/>
              <a:t>den forbindelse bliver der afholdt en reception for Jørgen </a:t>
            </a:r>
            <a:endParaRPr lang="da-DK" sz="4000" dirty="0" smtClean="0"/>
          </a:p>
          <a:p>
            <a:r>
              <a:rPr lang="da-DK" sz="4000" dirty="0" smtClean="0"/>
              <a:t>fredag </a:t>
            </a:r>
            <a:r>
              <a:rPr lang="da-DK" sz="4000" dirty="0"/>
              <a:t>d. 29. maj mellem kl. 15 og 17. </a:t>
            </a:r>
            <a:endParaRPr lang="da-DK" sz="4000" dirty="0" smtClean="0"/>
          </a:p>
          <a:p>
            <a:endParaRPr lang="da-DK" sz="4000" dirty="0"/>
          </a:p>
          <a:p>
            <a:r>
              <a:rPr lang="da-DK" sz="4000" dirty="0" smtClean="0"/>
              <a:t>I </a:t>
            </a:r>
            <a:r>
              <a:rPr lang="da-DK" sz="4000" dirty="0"/>
              <a:t>er alle meget velkomne.  </a:t>
            </a:r>
          </a:p>
        </p:txBody>
      </p:sp>
    </p:spTree>
    <p:extLst>
      <p:ext uri="{BB962C8B-B14F-4D97-AF65-F5344CB8AC3E}">
        <p14:creationId xmlns:p14="http://schemas.microsoft.com/office/powerpoint/2010/main" val="32060576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21102"/>
            <a:ext cx="2791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Årets klub 2014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308040" y="1268760"/>
            <a:ext cx="5200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Fægteklubben Trekanten</a:t>
            </a:r>
            <a:r>
              <a:rPr lang="da-DK" sz="2800" b="1" dirty="0" smtClean="0"/>
              <a:t>, </a:t>
            </a:r>
            <a:r>
              <a:rPr lang="da-DK" sz="2800" b="1" dirty="0" smtClean="0"/>
              <a:t>Viborg</a:t>
            </a:r>
          </a:p>
          <a:p>
            <a:endParaRPr lang="da-DK" sz="2800" b="1" dirty="0"/>
          </a:p>
        </p:txBody>
      </p:sp>
      <p:sp>
        <p:nvSpPr>
          <p:cNvPr id="10" name="Tekstboks 9"/>
          <p:cNvSpPr txBox="1"/>
          <p:nvPr/>
        </p:nvSpPr>
        <p:spPr>
          <a:xfrm>
            <a:off x="6300192" y="1124744"/>
            <a:ext cx="2843808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400" i="1" dirty="0" smtClean="0"/>
              <a:t>Besøg af </a:t>
            </a:r>
            <a:r>
              <a:rPr lang="da-DK" sz="2400" i="1" dirty="0" err="1" smtClean="0"/>
              <a:t>Landstrænerass</a:t>
            </a:r>
            <a:r>
              <a:rPr lang="da-DK" sz="2400" i="1" dirty="0" smtClean="0"/>
              <a:t>. </a:t>
            </a:r>
          </a:p>
          <a:p>
            <a:pPr algn="ctr"/>
            <a:r>
              <a:rPr lang="da-DK" sz="2400" i="1" dirty="0" smtClean="0"/>
              <a:t>Mads Hejrskov i en weekend til 2 dages træning i Viborg</a:t>
            </a:r>
            <a:endParaRPr lang="da-DK" sz="2000" i="1" dirty="0"/>
          </a:p>
        </p:txBody>
      </p:sp>
      <p:sp>
        <p:nvSpPr>
          <p:cNvPr id="2" name="Tekstboks 1"/>
          <p:cNvSpPr txBox="1"/>
          <p:nvPr/>
        </p:nvSpPr>
        <p:spPr>
          <a:xfrm>
            <a:off x="108012" y="1844824"/>
            <a:ext cx="8927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Klubben formår i forhold til sin størrelse at sende </a:t>
            </a:r>
            <a:endParaRPr lang="da-DK" sz="2000" dirty="0" smtClean="0"/>
          </a:p>
          <a:p>
            <a:r>
              <a:rPr lang="da-DK" sz="2000" dirty="0" smtClean="0"/>
              <a:t>trænere til </a:t>
            </a:r>
            <a:r>
              <a:rPr lang="da-DK" sz="2000" dirty="0"/>
              <a:t>DFF's Træneruddannelse.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Klubben hjælper andre klubber og forbundsfællesskabet, </a:t>
            </a:r>
            <a:endParaRPr lang="da-DK" sz="2000" dirty="0" smtClean="0"/>
          </a:p>
          <a:p>
            <a:r>
              <a:rPr lang="da-DK" sz="2000" dirty="0" smtClean="0"/>
              <a:t>senest </a:t>
            </a:r>
            <a:r>
              <a:rPr lang="da-DK" sz="2000" dirty="0"/>
              <a:t>i forhold til JAF </a:t>
            </a:r>
            <a:r>
              <a:rPr lang="da-DK" sz="2000" dirty="0" smtClean="0"/>
              <a:t>B&amp;U.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Klubben </a:t>
            </a:r>
            <a:r>
              <a:rPr lang="da-DK" sz="2000" dirty="0"/>
              <a:t>engagerer sig politisk i forbundets arbejde ved at </a:t>
            </a:r>
            <a:r>
              <a:rPr lang="da-DK" sz="2000" dirty="0" smtClean="0"/>
              <a:t>stille </a:t>
            </a:r>
            <a:r>
              <a:rPr lang="da-DK" sz="2000" dirty="0"/>
              <a:t>op til udvalg med </a:t>
            </a:r>
            <a:r>
              <a:rPr lang="da-DK" sz="2000" dirty="0" smtClean="0"/>
              <a:t>frivillige politikere </a:t>
            </a:r>
            <a:r>
              <a:rPr lang="da-DK" sz="2000" dirty="0"/>
              <a:t>– igen i forhold til klubstørrelse.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Klubben er aktiv til stævner regionalt og på landsplan både som deltager med fægtere og som stævnearrangør.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Klubben får engageret frivillige i klubarbejdet på en god og aktiv måde – i en sådan grad, at det giver genlyd udenfor fægteklubben – fx. hos medarbejderne i Viborg Kommune.</a:t>
            </a:r>
          </a:p>
          <a:p>
            <a:r>
              <a:rPr lang="da-DK" sz="2000" dirty="0"/>
              <a:t> </a:t>
            </a:r>
          </a:p>
          <a:p>
            <a:r>
              <a:rPr lang="da-DK" sz="2000" dirty="0"/>
              <a:t>Klubbens ledelse har god energi og godt </a:t>
            </a:r>
            <a:r>
              <a:rPr lang="da-DK" sz="2000" dirty="0" smtClean="0"/>
              <a:t>humør, og er </a:t>
            </a:r>
            <a:r>
              <a:rPr lang="da-DK" sz="2000" dirty="0"/>
              <a:t>til inspiration for andre. Selvom om midlerne var små, manglede trænererfaring og en lille målestok, så viser historien, </a:t>
            </a:r>
            <a:r>
              <a:rPr lang="da-DK" sz="2000" dirty="0" smtClean="0"/>
              <a:t>at </a:t>
            </a:r>
            <a:r>
              <a:rPr lang="da-DK" sz="2000" dirty="0"/>
              <a:t>med vilje og knofedt kan meget ske i </a:t>
            </a:r>
            <a:r>
              <a:rPr lang="da-DK" sz="2000" dirty="0" err="1"/>
              <a:t>fægtedanmark</a:t>
            </a:r>
            <a:r>
              <a:rPr lang="da-DK" sz="2000" dirty="0"/>
              <a:t> både lokalt, regionalt og nationalt.</a:t>
            </a:r>
          </a:p>
          <a:p>
            <a:r>
              <a:rPr lang="da-DK" dirty="0"/>
              <a:t> </a:t>
            </a:r>
          </a:p>
          <a:p>
            <a:r>
              <a:rPr lang="da-DK" dirty="0" smtClean="0"/>
              <a:t> </a:t>
            </a:r>
            <a:endParaRPr lang="da-DK" dirty="0"/>
          </a:p>
          <a:p>
            <a:r>
              <a:rPr lang="da-DK" dirty="0"/>
              <a:t> 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53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5630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err="1" smtClean="0">
                <a:solidFill>
                  <a:schemeClr val="bg1">
                    <a:lumMod val="65000"/>
                  </a:schemeClr>
                </a:solidFill>
              </a:rPr>
              <a:t>Teamdanmark</a:t>
            </a:r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 – Et projekt mere 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107722" y="6309990"/>
            <a:ext cx="2808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Das </a:t>
            </a:r>
            <a:r>
              <a:rPr lang="da-DK" dirty="0" err="1"/>
              <a:t>Buro</a:t>
            </a:r>
            <a:r>
              <a:rPr lang="da-DK" dirty="0"/>
              <a:t> for Team Danmark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2" y="1246480"/>
            <a:ext cx="6991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44" y="1290103"/>
            <a:ext cx="1836662" cy="247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87" y="4077072"/>
            <a:ext cx="1552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7308303" y="5157192"/>
            <a:ext cx="170166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Elite udvalget </a:t>
            </a:r>
          </a:p>
          <a:p>
            <a:r>
              <a:rPr lang="da-DK" dirty="0" smtClean="0"/>
              <a:t>2011 = 227.000</a:t>
            </a:r>
          </a:p>
          <a:p>
            <a:r>
              <a:rPr lang="da-DK" dirty="0" smtClean="0"/>
              <a:t>2015 = 666.000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39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2202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Nye klubber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438918" y="1556792"/>
            <a:ext cx="86860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a-DK" sz="3200" dirty="0" smtClean="0"/>
              <a:t>Glostrup Fægteklub</a:t>
            </a:r>
          </a:p>
          <a:p>
            <a:pPr marL="285750" indent="-285750">
              <a:buFont typeface="Arial" charset="0"/>
              <a:buChar char="•"/>
            </a:pPr>
            <a:r>
              <a:rPr lang="da-DK" sz="3200" dirty="0" smtClean="0"/>
              <a:t>Albertslund Fægteklub</a:t>
            </a:r>
            <a:r>
              <a:rPr lang="da-DK" sz="2400" dirty="0"/>
              <a:t> </a:t>
            </a:r>
            <a:endParaRPr lang="da-DK" sz="2400" dirty="0" smtClean="0"/>
          </a:p>
          <a:p>
            <a:endParaRPr lang="da-DK" sz="2400" dirty="0" smtClean="0"/>
          </a:p>
          <a:p>
            <a:endParaRPr lang="da-DK" sz="2400" dirty="0"/>
          </a:p>
          <a:p>
            <a:endParaRPr lang="da-DK" sz="2400" dirty="0" smtClean="0"/>
          </a:p>
          <a:p>
            <a:endParaRPr lang="da-DK" sz="2400" dirty="0"/>
          </a:p>
          <a:p>
            <a:endParaRPr lang="da-DK" sz="2400" dirty="0" smtClean="0"/>
          </a:p>
          <a:p>
            <a:endParaRPr lang="da-DK" sz="2400" dirty="0"/>
          </a:p>
          <a:p>
            <a:endParaRPr lang="da-DK" sz="2400" dirty="0" smtClean="0"/>
          </a:p>
          <a:p>
            <a:endParaRPr lang="da-DK" sz="2400" dirty="0"/>
          </a:p>
          <a:p>
            <a:endParaRPr lang="da-DK" sz="2400" dirty="0" smtClean="0"/>
          </a:p>
          <a:p>
            <a:endParaRPr lang="da-DK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5898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737" y="4797152"/>
            <a:ext cx="4700372" cy="170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119">
            <a:off x="627438" y="3210683"/>
            <a:ext cx="4295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5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3045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Hjemmeside m.v.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415544" y="1372818"/>
            <a:ext cx="8728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Nyt projekt om ny hjemmeside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err="1" smtClean="0"/>
              <a:t>Træningsapp</a:t>
            </a:r>
            <a:endParaRPr lang="da-DK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err="1" smtClean="0"/>
              <a:t>Ophardt</a:t>
            </a:r>
            <a:r>
              <a:rPr lang="da-DK" sz="3200" dirty="0" smtClean="0"/>
              <a:t> </a:t>
            </a:r>
            <a:r>
              <a:rPr lang="da-DK" sz="2400" dirty="0" smtClean="0"/>
              <a:t>– kursus under Hellerup Open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/>
              <a:t>Materiel </a:t>
            </a:r>
          </a:p>
          <a:p>
            <a:endParaRPr lang="da-DK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da-DK" sz="3200" dirty="0" smtClean="0"/>
          </a:p>
          <a:p>
            <a:r>
              <a:rPr lang="da-DK" sz="3200" dirty="0" smtClean="0"/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614">
            <a:off x="6743125" y="2052529"/>
            <a:ext cx="18859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5704"/>
            <a:ext cx="2136668" cy="259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19603">
            <a:off x="3576347" y="3829310"/>
            <a:ext cx="2623650" cy="253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3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4522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 smtClean="0">
                <a:solidFill>
                  <a:schemeClr val="bg1">
                    <a:lumMod val="65000"/>
                  </a:schemeClr>
                </a:solidFill>
              </a:rPr>
              <a:t>DIF – Nyt politisk program</a:t>
            </a:r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306944" y="1398714"/>
            <a:ext cx="872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Proces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" y="1159912"/>
            <a:ext cx="88773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5793</TotalTime>
  <Words>1532</Words>
  <Application>Microsoft Office PowerPoint</Application>
  <PresentationFormat>Skærmshow (4:3)</PresentationFormat>
  <Paragraphs>392</Paragraphs>
  <Slides>55</Slides>
  <Notes>53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55</vt:i4>
      </vt:variant>
    </vt:vector>
  </HeadingPairs>
  <TitlesOfParts>
    <vt:vector size="5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 U 2011</dc:title>
  <dc:creator>Karoline Grum-Schwensen</dc:creator>
  <cp:lastModifiedBy>Jan Sylvest Jensen</cp:lastModifiedBy>
  <cp:revision>151</cp:revision>
  <dcterms:created xsi:type="dcterms:W3CDTF">2012-04-09T09:20:12Z</dcterms:created>
  <dcterms:modified xsi:type="dcterms:W3CDTF">2015-04-26T06:15:18Z</dcterms:modified>
</cp:coreProperties>
</file>